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34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20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8"/>
  </p:notesMasterIdLst>
  <p:sldIdLst>
    <p:sldId id="256" r:id="rId2"/>
    <p:sldId id="258" r:id="rId3"/>
    <p:sldId id="287" r:id="rId4"/>
    <p:sldId id="520" r:id="rId5"/>
    <p:sldId id="521" r:id="rId6"/>
    <p:sldId id="522" r:id="rId7"/>
    <p:sldId id="523" r:id="rId8"/>
    <p:sldId id="524" r:id="rId9"/>
    <p:sldId id="525" r:id="rId10"/>
    <p:sldId id="526" r:id="rId11"/>
    <p:sldId id="527" r:id="rId12"/>
    <p:sldId id="528" r:id="rId13"/>
    <p:sldId id="529" r:id="rId14"/>
    <p:sldId id="530" r:id="rId15"/>
    <p:sldId id="531" r:id="rId16"/>
    <p:sldId id="532" r:id="rId17"/>
    <p:sldId id="533" r:id="rId18"/>
    <p:sldId id="534" r:id="rId19"/>
    <p:sldId id="535" r:id="rId20"/>
    <p:sldId id="536" r:id="rId21"/>
    <p:sldId id="537" r:id="rId22"/>
    <p:sldId id="541" r:id="rId23"/>
    <p:sldId id="542" r:id="rId24"/>
    <p:sldId id="543" r:id="rId25"/>
    <p:sldId id="326" r:id="rId26"/>
    <p:sldId id="341" r:id="rId27"/>
    <p:sldId id="342" r:id="rId28"/>
    <p:sldId id="343" r:id="rId29"/>
    <p:sldId id="344" r:id="rId30"/>
    <p:sldId id="345" r:id="rId31"/>
    <p:sldId id="346" r:id="rId32"/>
    <p:sldId id="347" r:id="rId33"/>
    <p:sldId id="348" r:id="rId34"/>
    <p:sldId id="349" r:id="rId35"/>
    <p:sldId id="350" r:id="rId36"/>
    <p:sldId id="327" r:id="rId37"/>
    <p:sldId id="538" r:id="rId38"/>
    <p:sldId id="539" r:id="rId39"/>
    <p:sldId id="540" r:id="rId40"/>
    <p:sldId id="351" r:id="rId41"/>
    <p:sldId id="353" r:id="rId42"/>
    <p:sldId id="328" r:id="rId43"/>
    <p:sldId id="352" r:id="rId44"/>
    <p:sldId id="354" r:id="rId45"/>
    <p:sldId id="355" r:id="rId46"/>
    <p:sldId id="357" r:id="rId47"/>
    <p:sldId id="356" r:id="rId48"/>
    <p:sldId id="359" r:id="rId49"/>
    <p:sldId id="358" r:id="rId50"/>
    <p:sldId id="360" r:id="rId51"/>
    <p:sldId id="361" r:id="rId52"/>
    <p:sldId id="362" r:id="rId53"/>
    <p:sldId id="363" r:id="rId54"/>
    <p:sldId id="364" r:id="rId55"/>
    <p:sldId id="329" r:id="rId56"/>
    <p:sldId id="365" r:id="rId57"/>
    <p:sldId id="366" r:id="rId58"/>
    <p:sldId id="367" r:id="rId59"/>
    <p:sldId id="368" r:id="rId60"/>
    <p:sldId id="369" r:id="rId61"/>
    <p:sldId id="370" r:id="rId62"/>
    <p:sldId id="371" r:id="rId63"/>
    <p:sldId id="372" r:id="rId64"/>
    <p:sldId id="373" r:id="rId65"/>
    <p:sldId id="374" r:id="rId66"/>
    <p:sldId id="375" r:id="rId67"/>
    <p:sldId id="376" r:id="rId68"/>
    <p:sldId id="377" r:id="rId69"/>
    <p:sldId id="378" r:id="rId70"/>
    <p:sldId id="330" r:id="rId71"/>
    <p:sldId id="379" r:id="rId72"/>
    <p:sldId id="380" r:id="rId73"/>
    <p:sldId id="381" r:id="rId74"/>
    <p:sldId id="382" r:id="rId75"/>
    <p:sldId id="383" r:id="rId76"/>
    <p:sldId id="384" r:id="rId77"/>
    <p:sldId id="385" r:id="rId78"/>
    <p:sldId id="387" r:id="rId79"/>
    <p:sldId id="388" r:id="rId80"/>
    <p:sldId id="389" r:id="rId81"/>
    <p:sldId id="331" r:id="rId82"/>
    <p:sldId id="390" r:id="rId83"/>
    <p:sldId id="391" r:id="rId84"/>
    <p:sldId id="392" r:id="rId85"/>
    <p:sldId id="393" r:id="rId86"/>
    <p:sldId id="394" r:id="rId87"/>
    <p:sldId id="395" r:id="rId88"/>
    <p:sldId id="396" r:id="rId89"/>
    <p:sldId id="397" r:id="rId90"/>
    <p:sldId id="398" r:id="rId91"/>
    <p:sldId id="332" r:id="rId92"/>
    <p:sldId id="399" r:id="rId93"/>
    <p:sldId id="400" r:id="rId94"/>
    <p:sldId id="401" r:id="rId95"/>
    <p:sldId id="402" r:id="rId96"/>
    <p:sldId id="403" r:id="rId97"/>
    <p:sldId id="404" r:id="rId98"/>
    <p:sldId id="333" r:id="rId99"/>
    <p:sldId id="405" r:id="rId100"/>
    <p:sldId id="406" r:id="rId101"/>
    <p:sldId id="407" r:id="rId102"/>
    <p:sldId id="411" r:id="rId103"/>
    <p:sldId id="408" r:id="rId104"/>
    <p:sldId id="409" r:id="rId105"/>
    <p:sldId id="410" r:id="rId106"/>
    <p:sldId id="412" r:id="rId107"/>
    <p:sldId id="413" r:id="rId108"/>
    <p:sldId id="414" r:id="rId109"/>
    <p:sldId id="334" r:id="rId110"/>
    <p:sldId id="415" r:id="rId111"/>
    <p:sldId id="419" r:id="rId112"/>
    <p:sldId id="416" r:id="rId113"/>
    <p:sldId id="417" r:id="rId114"/>
    <p:sldId id="418" r:id="rId115"/>
    <p:sldId id="420" r:id="rId116"/>
    <p:sldId id="421" r:id="rId117"/>
    <p:sldId id="422" r:id="rId118"/>
    <p:sldId id="427" r:id="rId119"/>
    <p:sldId id="423" r:id="rId120"/>
    <p:sldId id="424" r:id="rId121"/>
    <p:sldId id="425" r:id="rId122"/>
    <p:sldId id="426" r:id="rId123"/>
    <p:sldId id="428" r:id="rId124"/>
    <p:sldId id="429" r:id="rId125"/>
    <p:sldId id="430" r:id="rId126"/>
    <p:sldId id="431" r:id="rId127"/>
    <p:sldId id="432" r:id="rId128"/>
    <p:sldId id="433" r:id="rId129"/>
    <p:sldId id="434" r:id="rId130"/>
    <p:sldId id="435" r:id="rId131"/>
    <p:sldId id="436" r:id="rId132"/>
    <p:sldId id="335" r:id="rId133"/>
    <p:sldId id="468" r:id="rId134"/>
    <p:sldId id="469" r:id="rId135"/>
    <p:sldId id="470" r:id="rId136"/>
    <p:sldId id="471" r:id="rId137"/>
    <p:sldId id="472" r:id="rId138"/>
    <p:sldId id="473" r:id="rId139"/>
    <p:sldId id="474" r:id="rId140"/>
    <p:sldId id="475" r:id="rId141"/>
    <p:sldId id="476" r:id="rId142"/>
    <p:sldId id="477" r:id="rId143"/>
    <p:sldId id="336" r:id="rId144"/>
    <p:sldId id="456" r:id="rId145"/>
    <p:sldId id="457" r:id="rId146"/>
    <p:sldId id="458" r:id="rId147"/>
    <p:sldId id="459" r:id="rId148"/>
    <p:sldId id="461" r:id="rId149"/>
    <p:sldId id="462" r:id="rId150"/>
    <p:sldId id="463" r:id="rId151"/>
    <p:sldId id="465" r:id="rId152"/>
    <p:sldId id="466" r:id="rId153"/>
    <p:sldId id="467" r:id="rId154"/>
    <p:sldId id="337" r:id="rId155"/>
    <p:sldId id="446" r:id="rId156"/>
    <p:sldId id="447" r:id="rId157"/>
    <p:sldId id="448" r:id="rId158"/>
    <p:sldId id="450" r:id="rId159"/>
    <p:sldId id="452" r:id="rId160"/>
    <p:sldId id="453" r:id="rId161"/>
    <p:sldId id="454" r:id="rId162"/>
    <p:sldId id="338" r:id="rId163"/>
    <p:sldId id="479" r:id="rId164"/>
    <p:sldId id="438" r:id="rId165"/>
    <p:sldId id="439" r:id="rId166"/>
    <p:sldId id="440" r:id="rId167"/>
    <p:sldId id="442" r:id="rId168"/>
    <p:sldId id="443" r:id="rId169"/>
    <p:sldId id="444" r:id="rId170"/>
    <p:sldId id="339" r:id="rId171"/>
    <p:sldId id="480" r:id="rId172"/>
    <p:sldId id="481" r:id="rId173"/>
    <p:sldId id="482" r:id="rId174"/>
    <p:sldId id="484" r:id="rId175"/>
    <p:sldId id="485" r:id="rId176"/>
    <p:sldId id="488" r:id="rId177"/>
    <p:sldId id="489" r:id="rId178"/>
    <p:sldId id="490" r:id="rId179"/>
    <p:sldId id="491" r:id="rId180"/>
    <p:sldId id="492" r:id="rId181"/>
    <p:sldId id="493" r:id="rId182"/>
    <p:sldId id="494" r:id="rId183"/>
    <p:sldId id="495" r:id="rId184"/>
    <p:sldId id="496" r:id="rId185"/>
    <p:sldId id="497" r:id="rId186"/>
    <p:sldId id="498" r:id="rId187"/>
    <p:sldId id="500" r:id="rId188"/>
    <p:sldId id="502" r:id="rId189"/>
    <p:sldId id="503" r:id="rId190"/>
    <p:sldId id="505" r:id="rId191"/>
    <p:sldId id="340" r:id="rId192"/>
    <p:sldId id="386" r:id="rId193"/>
    <p:sldId id="506" r:id="rId194"/>
    <p:sldId id="508" r:id="rId195"/>
    <p:sldId id="509" r:id="rId196"/>
    <p:sldId id="510" r:id="rId197"/>
    <p:sldId id="511" r:id="rId198"/>
    <p:sldId id="512" r:id="rId199"/>
    <p:sldId id="513" r:id="rId200"/>
    <p:sldId id="514" r:id="rId201"/>
    <p:sldId id="515" r:id="rId202"/>
    <p:sldId id="516" r:id="rId203"/>
    <p:sldId id="517" r:id="rId204"/>
    <p:sldId id="518" r:id="rId205"/>
    <p:sldId id="519" r:id="rId206"/>
    <p:sldId id="293" r:id="rId20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4546A"/>
    <a:srgbClr val="8496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86" autoAdjust="0"/>
    <p:restoredTop sz="77855" autoAdjust="0"/>
  </p:normalViewPr>
  <p:slideViewPr>
    <p:cSldViewPr snapToGrid="0">
      <p:cViewPr varScale="1">
        <p:scale>
          <a:sx n="47" d="100"/>
          <a:sy n="47" d="100"/>
        </p:scale>
        <p:origin x="7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11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01" Type="http://schemas.openxmlformats.org/officeDocument/2006/relationships/slide" Target="slides/slide200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tableStyles" Target="tableStyles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presProps" Target="presProp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viewProps" Target="view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B7F1E2-D629-493A-BAEE-5E4043A7801D}" type="datetimeFigureOut">
              <a:rPr lang="zh-CN" altLang="en-US" smtClean="0"/>
              <a:t>2020/8/24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BA968A-BC17-485B-965C-2310A2F6BC5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A968A-BC17-485B-965C-2310A2F6BC5A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313956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780818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295554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020426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359462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181930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008507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309917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990062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989536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A968A-BC17-485B-965C-2310A2F6BC5A}" type="slidenum">
              <a:rPr lang="zh-CN" altLang="en-US" smtClean="0"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283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36031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704044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523415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380067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288682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170482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744784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6401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952642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502269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0888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20522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593316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345905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790125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0175743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8585668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783578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083908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6172843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38628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36999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92887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5756929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510546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A968A-BC17-485B-965C-2310A2F6BC5A}" type="slidenum">
              <a:rPr lang="zh-CN" altLang="en-US" smtClean="0"/>
              <a:t>132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7082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03466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264033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72263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30288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717852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35053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4358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3011262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235433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082960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57121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A968A-BC17-485B-965C-2310A2F6BC5A}" type="slidenum">
              <a:rPr lang="zh-CN" altLang="en-US" smtClean="0"/>
              <a:t>143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756901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537676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637892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30638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003387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803395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8687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309387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9342338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160030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140416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693687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A968A-BC17-485B-965C-2310A2F6BC5A}" type="slidenum">
              <a:rPr lang="zh-CN" altLang="en-US" smtClean="0"/>
              <a:t>154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694658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172120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274336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856024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23596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98568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336128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844008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89427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A968A-BC17-485B-965C-2310A2F6BC5A}" type="slidenum">
              <a:rPr lang="zh-CN" altLang="en-US" smtClean="0"/>
              <a:t>162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294817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68304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090607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42810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6914335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486007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443465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16817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1093107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A968A-BC17-485B-965C-2310A2F6BC5A}" type="slidenum">
              <a:rPr lang="zh-CN" altLang="en-US" smtClean="0"/>
              <a:t>170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8280976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142757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204955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011126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18705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239772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049698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738460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285323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1123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049596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134902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932027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178438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392655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179937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862522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455635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64961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233919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1859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827047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3584094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A968A-BC17-485B-965C-2310A2F6BC5A}" type="slidenum">
              <a:rPr lang="zh-CN" altLang="en-US" smtClean="0"/>
              <a:t>191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28997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3177143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2236162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4341210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083439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957795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25386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409604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667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A968A-BC17-485B-965C-2310A2F6BC5A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88278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200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2423828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201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713288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202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191969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203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011757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204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720807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205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659267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A968A-BC17-485B-965C-2310A2F6BC5A}" type="slidenum">
              <a:rPr lang="zh-CN" altLang="en-US" smtClean="0"/>
              <a:t>206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74925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6802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计算机为了联网，就必须规定通信协议，早期的计算机网络，都是由各厂商自己规定一套协议，</a:t>
            </a:r>
            <a:r>
              <a:rPr lang="en-US" altLang="zh-CN" dirty="0"/>
              <a:t>IBM</a:t>
            </a:r>
            <a:r>
              <a:rPr lang="zh-CN" altLang="en-US" dirty="0"/>
              <a:t>、</a:t>
            </a:r>
            <a:r>
              <a:rPr lang="en-US" altLang="zh-CN" dirty="0"/>
              <a:t>Apple</a:t>
            </a:r>
            <a:r>
              <a:rPr lang="zh-CN" altLang="en-US" dirty="0"/>
              <a:t>和</a:t>
            </a:r>
            <a:r>
              <a:rPr lang="en-US" altLang="zh-CN" dirty="0"/>
              <a:t>Microsoft</a:t>
            </a:r>
            <a:r>
              <a:rPr lang="zh-CN" altLang="en-US" dirty="0"/>
              <a:t>都有各自的网络协议，互不兼容，这就好比一群人有的说英语，有的说中文，有的说德语，说同一种语言的人可以交流，不同的语言之间就不行了。</a:t>
            </a:r>
          </a:p>
          <a:p>
            <a:r>
              <a:rPr lang="zh-CN" altLang="en-US" dirty="0"/>
              <a:t>为了把全世界的所有不同类型的计算机都连接起来，就必须规定一套全球通用的协议，为了实现互联网这个目标，互联网协议簇（</a:t>
            </a:r>
            <a:r>
              <a:rPr lang="en-US" altLang="zh-CN" dirty="0"/>
              <a:t>Internet Protocol Suite</a:t>
            </a:r>
            <a:r>
              <a:rPr lang="zh-CN" altLang="en-US" dirty="0"/>
              <a:t>）就是通用协议标准。</a:t>
            </a:r>
            <a:r>
              <a:rPr lang="en-US" altLang="zh-CN" dirty="0"/>
              <a:t>Internet</a:t>
            </a:r>
            <a:r>
              <a:rPr lang="zh-CN" altLang="en-US" dirty="0"/>
              <a:t>是由</a:t>
            </a:r>
            <a:r>
              <a:rPr lang="en-US" altLang="zh-CN" dirty="0"/>
              <a:t>inter</a:t>
            </a:r>
            <a:r>
              <a:rPr lang="zh-CN" altLang="en-US" dirty="0"/>
              <a:t>和</a:t>
            </a:r>
            <a:r>
              <a:rPr lang="en-US" altLang="zh-CN" dirty="0"/>
              <a:t>net</a:t>
            </a:r>
            <a:r>
              <a:rPr lang="zh-CN" altLang="en-US" dirty="0"/>
              <a:t>两个单词组合起来的，原意就是连接“网络”的网络，有了</a:t>
            </a:r>
            <a:r>
              <a:rPr lang="en-US" altLang="zh-CN" dirty="0"/>
              <a:t>Internet</a:t>
            </a:r>
            <a:r>
              <a:rPr lang="zh-CN" altLang="en-US" dirty="0"/>
              <a:t>，任何私有网络，只要支持这个协议，就可以联入互联网。</a:t>
            </a:r>
            <a:endParaRPr lang="en-US" altLang="zh-CN" dirty="0"/>
          </a:p>
          <a:p>
            <a:r>
              <a:rPr lang="zh-CN" altLang="en-US" dirty="0"/>
              <a:t>因为互联网协议包含了上百种协议标准，但是最重要的两个协议是</a:t>
            </a:r>
            <a:r>
              <a:rPr lang="en-US" altLang="zh-CN" dirty="0"/>
              <a:t>TCP</a:t>
            </a:r>
            <a:r>
              <a:rPr lang="zh-CN" altLang="en-US" dirty="0"/>
              <a:t>和</a:t>
            </a:r>
            <a:r>
              <a:rPr lang="en-US" altLang="zh-CN" dirty="0"/>
              <a:t>IP</a:t>
            </a:r>
            <a:r>
              <a:rPr lang="zh-CN" altLang="en-US" dirty="0"/>
              <a:t>协议，所以，大家把互联网的协议简称</a:t>
            </a:r>
            <a:r>
              <a:rPr lang="en-US" altLang="zh-CN" dirty="0"/>
              <a:t>TCP/IP</a:t>
            </a:r>
            <a:r>
              <a:rPr lang="zh-CN" altLang="en-US" dirty="0"/>
              <a:t>协议。</a:t>
            </a:r>
          </a:p>
          <a:p>
            <a:r>
              <a:rPr lang="zh-CN" altLang="en-US" dirty="0"/>
              <a:t>通信的时候，双方必须知道对方的标识，好比发邮件必须知道对方的邮件地址。互联网上每个计算机的唯一标识就是</a:t>
            </a:r>
            <a:r>
              <a:rPr lang="en-US" altLang="zh-CN" dirty="0"/>
              <a:t>IP</a:t>
            </a:r>
            <a:r>
              <a:rPr lang="zh-CN" altLang="en-US" dirty="0"/>
              <a:t>地址，类似</a:t>
            </a:r>
            <a:r>
              <a:rPr lang="en-US" altLang="zh-CN" dirty="0"/>
              <a:t>123.123.123.123</a:t>
            </a:r>
            <a:r>
              <a:rPr lang="zh-CN" altLang="en-US" dirty="0"/>
              <a:t>。如果一台计算机同时接入到两个或更多的网络，比如路由器，它就会有两个或多个</a:t>
            </a:r>
            <a:r>
              <a:rPr lang="en-US" altLang="zh-CN" dirty="0"/>
              <a:t>IP</a:t>
            </a:r>
            <a:r>
              <a:rPr lang="zh-CN" altLang="en-US" dirty="0"/>
              <a:t>地址，所以，</a:t>
            </a:r>
            <a:r>
              <a:rPr lang="en-US" altLang="zh-CN" dirty="0"/>
              <a:t>IP</a:t>
            </a:r>
            <a:r>
              <a:rPr lang="zh-CN" altLang="en-US" dirty="0"/>
              <a:t>地址对应的实际上是计算机的网络接口，通常是网卡。</a:t>
            </a:r>
          </a:p>
          <a:p>
            <a:r>
              <a:rPr lang="en-US" altLang="zh-CN" dirty="0"/>
              <a:t>IP</a:t>
            </a:r>
            <a:r>
              <a:rPr lang="zh-CN" altLang="en-US" dirty="0"/>
              <a:t>协议负责把数据从一台计算机通过网络发送到另一台计算机。数据被分割成一小块一小块，然后通过</a:t>
            </a:r>
            <a:r>
              <a:rPr lang="en-US" altLang="zh-CN" dirty="0"/>
              <a:t>IP</a:t>
            </a:r>
            <a:r>
              <a:rPr lang="zh-CN" altLang="en-US" dirty="0"/>
              <a:t>包发送出去。由于互联网链路复杂，两台计算机之间经常有多条线路，因此，路由器就负责决定如何把一个</a:t>
            </a:r>
            <a:r>
              <a:rPr lang="en-US" altLang="zh-CN" dirty="0"/>
              <a:t>IP</a:t>
            </a:r>
            <a:r>
              <a:rPr lang="zh-CN" altLang="en-US" dirty="0"/>
              <a:t>包转发出去。</a:t>
            </a:r>
            <a:r>
              <a:rPr lang="en-US" altLang="zh-CN" dirty="0"/>
              <a:t>IP</a:t>
            </a:r>
            <a:r>
              <a:rPr lang="zh-CN" altLang="en-US" dirty="0"/>
              <a:t>包的特点是按块发送，途径多个路由，但不保证能到达，也不保证顺序到达。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3604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计算机为了联网，就必须规定通信协议，早期的计算机网络，都是由各厂商自己规定一套协议，</a:t>
            </a:r>
            <a:r>
              <a:rPr lang="en-US" altLang="zh-CN" dirty="0"/>
              <a:t>IBM</a:t>
            </a:r>
            <a:r>
              <a:rPr lang="zh-CN" altLang="en-US" dirty="0"/>
              <a:t>、</a:t>
            </a:r>
            <a:r>
              <a:rPr lang="en-US" altLang="zh-CN" dirty="0"/>
              <a:t>Apple</a:t>
            </a:r>
            <a:r>
              <a:rPr lang="zh-CN" altLang="en-US" dirty="0"/>
              <a:t>和</a:t>
            </a:r>
            <a:r>
              <a:rPr lang="en-US" altLang="zh-CN" dirty="0"/>
              <a:t>Microsoft</a:t>
            </a:r>
            <a:r>
              <a:rPr lang="zh-CN" altLang="en-US" dirty="0"/>
              <a:t>都有各自的网络协议，互不兼容，这就好比一群人有的说英语，有的说中文，有的说德语，说同一种语言的人可以交流，不同的语言之间就不行了。</a:t>
            </a:r>
          </a:p>
          <a:p>
            <a:r>
              <a:rPr lang="zh-CN" altLang="en-US" dirty="0"/>
              <a:t>为了把全世界的所有不同类型的计算机都连接起来，就必须规定一套全球通用的协议，为了实现互联网这个目标，互联网协议簇（</a:t>
            </a:r>
            <a:r>
              <a:rPr lang="en-US" altLang="zh-CN" dirty="0"/>
              <a:t>Internet Protocol Suite</a:t>
            </a:r>
            <a:r>
              <a:rPr lang="zh-CN" altLang="en-US" dirty="0"/>
              <a:t>）就是通用协议标准。</a:t>
            </a:r>
            <a:r>
              <a:rPr lang="en-US" altLang="zh-CN" dirty="0"/>
              <a:t>Internet</a:t>
            </a:r>
            <a:r>
              <a:rPr lang="zh-CN" altLang="en-US" dirty="0"/>
              <a:t>是由</a:t>
            </a:r>
            <a:r>
              <a:rPr lang="en-US" altLang="zh-CN" dirty="0"/>
              <a:t>inter</a:t>
            </a:r>
            <a:r>
              <a:rPr lang="zh-CN" altLang="en-US" dirty="0"/>
              <a:t>和</a:t>
            </a:r>
            <a:r>
              <a:rPr lang="en-US" altLang="zh-CN" dirty="0"/>
              <a:t>net</a:t>
            </a:r>
            <a:r>
              <a:rPr lang="zh-CN" altLang="en-US" dirty="0"/>
              <a:t>两个单词组合起来的，原意就是连接“网络”的网络，有了</a:t>
            </a:r>
            <a:r>
              <a:rPr lang="en-US" altLang="zh-CN" dirty="0"/>
              <a:t>Internet</a:t>
            </a:r>
            <a:r>
              <a:rPr lang="zh-CN" altLang="en-US" dirty="0"/>
              <a:t>，任何私有网络，只要支持这个协议，就可以联入互联网。</a:t>
            </a:r>
            <a:endParaRPr lang="en-US" altLang="zh-CN" dirty="0"/>
          </a:p>
          <a:p>
            <a:r>
              <a:rPr lang="zh-CN" altLang="en-US" dirty="0"/>
              <a:t>因为互联网协议包含了上百种协议标准，但是最重要的两个协议是</a:t>
            </a:r>
            <a:r>
              <a:rPr lang="en-US" altLang="zh-CN" dirty="0"/>
              <a:t>TCP</a:t>
            </a:r>
            <a:r>
              <a:rPr lang="zh-CN" altLang="en-US" dirty="0"/>
              <a:t>和</a:t>
            </a:r>
            <a:r>
              <a:rPr lang="en-US" altLang="zh-CN" dirty="0"/>
              <a:t>IP</a:t>
            </a:r>
            <a:r>
              <a:rPr lang="zh-CN" altLang="en-US" dirty="0"/>
              <a:t>协议，所以，大家把互联网的协议简称</a:t>
            </a:r>
            <a:r>
              <a:rPr lang="en-US" altLang="zh-CN" dirty="0"/>
              <a:t>TCP/IP</a:t>
            </a:r>
            <a:r>
              <a:rPr lang="zh-CN" altLang="en-US" dirty="0"/>
              <a:t>协议。</a:t>
            </a:r>
          </a:p>
          <a:p>
            <a:r>
              <a:rPr lang="zh-CN" altLang="en-US" dirty="0"/>
              <a:t>通信的时候，双方必须知道对方的标识，好比发邮件必须知道对方的邮件地址。互联网上每个计算机的唯一标识就是</a:t>
            </a:r>
            <a:r>
              <a:rPr lang="en-US" altLang="zh-CN" dirty="0"/>
              <a:t>IP</a:t>
            </a:r>
            <a:r>
              <a:rPr lang="zh-CN" altLang="en-US" dirty="0"/>
              <a:t>地址，类似</a:t>
            </a:r>
            <a:r>
              <a:rPr lang="en-US" altLang="zh-CN" dirty="0"/>
              <a:t>123.123.123.123</a:t>
            </a:r>
            <a:r>
              <a:rPr lang="zh-CN" altLang="en-US" dirty="0"/>
              <a:t>。如果一台计算机同时接入到两个或更多的网络，比如路由器，它就会有两个或多个</a:t>
            </a:r>
            <a:r>
              <a:rPr lang="en-US" altLang="zh-CN" dirty="0"/>
              <a:t>IP</a:t>
            </a:r>
            <a:r>
              <a:rPr lang="zh-CN" altLang="en-US" dirty="0"/>
              <a:t>地址，所以，</a:t>
            </a:r>
            <a:r>
              <a:rPr lang="en-US" altLang="zh-CN" dirty="0"/>
              <a:t>IP</a:t>
            </a:r>
            <a:r>
              <a:rPr lang="zh-CN" altLang="en-US" dirty="0"/>
              <a:t>地址对应的实际上是计算机的网络接口，通常是网卡。</a:t>
            </a:r>
          </a:p>
          <a:p>
            <a:r>
              <a:rPr lang="en-US" altLang="zh-CN" dirty="0"/>
              <a:t>IP</a:t>
            </a:r>
            <a:r>
              <a:rPr lang="zh-CN" altLang="en-US" dirty="0"/>
              <a:t>协议负责把数据从一台计算机通过网络发送到另一台计算机。数据被分割成一小块一小块，然后通过</a:t>
            </a:r>
            <a:r>
              <a:rPr lang="en-US" altLang="zh-CN" dirty="0"/>
              <a:t>IP</a:t>
            </a:r>
            <a:r>
              <a:rPr lang="zh-CN" altLang="en-US" dirty="0"/>
              <a:t>包发送出去。由于互联网链路复杂，两台计算机之间经常有多条线路，因此，路由器就负责决定如何把一个</a:t>
            </a:r>
            <a:r>
              <a:rPr lang="en-US" altLang="zh-CN" dirty="0"/>
              <a:t>IP</a:t>
            </a:r>
            <a:r>
              <a:rPr lang="zh-CN" altLang="en-US" dirty="0"/>
              <a:t>包转发出去。</a:t>
            </a:r>
            <a:r>
              <a:rPr lang="en-US" altLang="zh-CN" dirty="0"/>
              <a:t>IP</a:t>
            </a:r>
            <a:r>
              <a:rPr lang="zh-CN" altLang="en-US" dirty="0"/>
              <a:t>包的特点是按块发送，途径多个路由，但不保证能到达，也不保证顺序到达。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2973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A968A-BC17-485B-965C-2310A2F6BC5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1071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6686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3738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8119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569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0534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1192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9009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9942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5870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20605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A968A-BC17-485B-965C-2310A2F6BC5A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6114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4472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4788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202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8478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5931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9049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A968A-BC17-485B-965C-2310A2F6BC5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62505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64849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7817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93560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9392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3734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4068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631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5473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5902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25784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6680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75065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689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A968A-BC17-485B-965C-2310A2F6BC5A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89663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02689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402117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1040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A968A-BC17-485B-965C-2310A2F6BC5A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92149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14310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764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833735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516411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A968A-BC17-485B-965C-2310A2F6BC5A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34711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727433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60782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665511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622298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437712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25827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174604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0391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24569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130890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A968A-BC17-485B-965C-2310A2F6BC5A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73968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568405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894643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040479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975958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654570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733416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A968A-BC17-485B-965C-2310A2F6BC5A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89655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7607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3114" y="278040"/>
            <a:ext cx="10515600" cy="505732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2020/8/24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2020/8/24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emf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9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5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.jpe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168.png"/><Relationship Id="rId4" Type="http://schemas.openxmlformats.org/officeDocument/2006/relationships/image" Target="../media/image1.jpe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0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7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0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6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1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4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6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5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7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2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7.png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2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5" Type="http://schemas.openxmlformats.org/officeDocument/2006/relationships/tags" Target="../tags/tag7.xml"/><Relationship Id="rId10" Type="http://schemas.openxmlformats.org/officeDocument/2006/relationships/tags" Target="../tags/tag12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notesSlide" Target="../notesSlides/notesSlide20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8%A7%A3%E9%87%8A%E5%99%A8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zh.wikipedia.org/wiki/%E8%BB%9F%E9%AB%94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hyperlink" Target="https://www.python.org/ftp/python/3.7.0/python-3.7.0.exe" TargetMode="External"/><Relationship Id="rId4" Type="http://schemas.openxmlformats.org/officeDocument/2006/relationships/hyperlink" Target="https://www.python.org/ftp/python/3.7.0/python-3.7.0-amd64.exe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PA_直接连接符 4"/>
          <p:cNvCxnSpPr/>
          <p:nvPr>
            <p:custDataLst>
              <p:tags r:id="rId1"/>
            </p:custDataLst>
          </p:nvPr>
        </p:nvCxnSpPr>
        <p:spPr>
          <a:xfrm flipH="1">
            <a:off x="2197275" y="3475349"/>
            <a:ext cx="864000" cy="0"/>
          </a:xfrm>
          <a:prstGeom prst="line">
            <a:avLst/>
          </a:prstGeom>
          <a:ln w="1905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PA_直接连接符 69"/>
          <p:cNvCxnSpPr/>
          <p:nvPr>
            <p:custDataLst>
              <p:tags r:id="rId2"/>
            </p:custDataLst>
          </p:nvPr>
        </p:nvCxnSpPr>
        <p:spPr>
          <a:xfrm flipH="1">
            <a:off x="9348653" y="3377694"/>
            <a:ext cx="864095" cy="0"/>
          </a:xfrm>
          <a:prstGeom prst="line">
            <a:avLst/>
          </a:prstGeom>
          <a:ln w="1905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图片 62">
            <a:extLst>
              <a:ext uri="{FF2B5EF4-FFF2-40B4-BE49-F238E27FC236}">
                <a16:creationId xmlns:a16="http://schemas.microsoft.com/office/drawing/2014/main" id="{247932BE-69BB-42DB-BEF0-EE4CC3B8D5C4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" t="1762" r="1253" b="1295"/>
          <a:stretch/>
        </p:blipFill>
        <p:spPr bwMode="auto">
          <a:xfrm>
            <a:off x="197630" y="448892"/>
            <a:ext cx="796647" cy="791305"/>
          </a:xfrm>
          <a:prstGeom prst="ellipse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4" name="图片 63" descr="机电院会.png">
            <a:extLst>
              <a:ext uri="{FF2B5EF4-FFF2-40B4-BE49-F238E27FC236}">
                <a16:creationId xmlns:a16="http://schemas.microsoft.com/office/drawing/2014/main" id="{7E7E9C43-0EF7-47A1-B6E1-70ABAC19EC94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8253" y="396004"/>
            <a:ext cx="865903" cy="801162"/>
          </a:xfrm>
          <a:prstGeom prst="rect">
            <a:avLst/>
          </a:prstGeom>
        </p:spPr>
      </p:pic>
      <p:pic>
        <p:nvPicPr>
          <p:cNvPr id="65" name="Picture 12">
            <a:extLst>
              <a:ext uri="{FF2B5EF4-FFF2-40B4-BE49-F238E27FC236}">
                <a16:creationId xmlns:a16="http://schemas.microsoft.com/office/drawing/2014/main" id="{81AB675C-2B37-4D4E-AD22-309CD9C8E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108" y="520168"/>
            <a:ext cx="3138384" cy="43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 Box 11">
            <a:extLst>
              <a:ext uri="{FF2B5EF4-FFF2-40B4-BE49-F238E27FC236}">
                <a16:creationId xmlns:a16="http://schemas.microsoft.com/office/drawing/2014/main" id="{68403EC5-F098-4896-BA61-44F50CD2696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53421" y="1049642"/>
            <a:ext cx="5478060" cy="509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200" kern="100" dirty="0">
                <a:effectLst/>
                <a:latin typeface="Arial" panose="020B0604020202020204"/>
                <a:ea typeface="黑体" panose="02010609060101010101" pitchFamily="49" charset="-122"/>
                <a:cs typeface="Times New Roman" panose="02020603050405020304"/>
              </a:rPr>
              <a:t>China University of Mining &amp; Technology-Beijing</a:t>
            </a:r>
            <a:endParaRPr lang="zh-CN" sz="1050" kern="100" dirty="0">
              <a:effectLst/>
              <a:latin typeface="Calibri" panose="020F0502020204030204"/>
              <a:ea typeface="黑体" panose="02010609060101010101" pitchFamily="49" charset="-122"/>
              <a:cs typeface="Times New Roman" panose="02020603050405020304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708476A-EE3D-40C9-AA64-BE1498C058AE}"/>
              </a:ext>
            </a:extLst>
          </p:cNvPr>
          <p:cNvSpPr/>
          <p:nvPr/>
        </p:nvSpPr>
        <p:spPr>
          <a:xfrm>
            <a:off x="3504585" y="2317685"/>
            <a:ext cx="5182829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15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</a:t>
            </a:r>
            <a:r>
              <a:rPr lang="en-US" altLang="zh-CN" sz="115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ython</a:t>
            </a:r>
            <a:endParaRPr lang="zh-CN" altLang="en-US" sz="115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CPU</a:t>
            </a:r>
            <a:r>
              <a:rPr lang="zh-CN" altLang="en-US" dirty="0"/>
              <a:t>的架构与分类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372275" y="1720840"/>
            <a:ext cx="9447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/>
              <a:t>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3611BD1-19ED-4D2F-ABD1-DCC540A24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545" y="1501350"/>
            <a:ext cx="7151160" cy="464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40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迭代器和生成器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961965" y="2218063"/>
            <a:ext cx="89542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666666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二、迭代器：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0" dirty="0"/>
              <a:t>      迭代器是一个可以记住遍历的位置的对象。迭代器对象从集合的第一个元素开始访问，直到所有的元素被访问完结束，只能往前不会后退。</a:t>
            </a:r>
            <a:endParaRPr lang="en-US" altLang="zh-CN" b="0" dirty="0"/>
          </a:p>
          <a:p>
            <a:endParaRPr lang="zh-CN" altLang="en-US" b="0" dirty="0"/>
          </a:p>
          <a:p>
            <a:r>
              <a:rPr lang="zh-CN" altLang="en-US" b="0" dirty="0"/>
              <a:t>迭代器有两个基本的方法：</a:t>
            </a:r>
            <a:endParaRPr lang="en-US" altLang="zh-CN" b="0" dirty="0"/>
          </a:p>
          <a:p>
            <a:endParaRPr lang="en-US" altLang="zh-CN" b="0" dirty="0"/>
          </a:p>
          <a:p>
            <a:r>
              <a:rPr lang="en-US" altLang="zh-CN" b="0" dirty="0"/>
              <a:t>      </a:t>
            </a:r>
            <a:r>
              <a:rPr lang="en-US" altLang="zh-CN" b="0" dirty="0" err="1"/>
              <a:t>iter</a:t>
            </a:r>
            <a:r>
              <a:rPr lang="en-US" altLang="zh-CN" b="0" dirty="0"/>
              <a:t>() </a:t>
            </a:r>
            <a:r>
              <a:rPr lang="zh-CN" altLang="en-US" b="0" dirty="0"/>
              <a:t>和 </a:t>
            </a:r>
            <a:r>
              <a:rPr lang="en-US" altLang="zh-CN" b="0" dirty="0"/>
              <a:t>next(),</a:t>
            </a:r>
            <a:r>
              <a:rPr lang="zh-CN" altLang="en-US" b="0" dirty="0"/>
              <a:t>且字符串，列表或元组对象都可用于创建迭代器，迭代器对象可以使用常规 </a:t>
            </a:r>
            <a:r>
              <a:rPr lang="en-US" altLang="zh-CN" b="0" dirty="0"/>
              <a:t>for </a:t>
            </a:r>
            <a:r>
              <a:rPr lang="zh-CN" altLang="en-US" b="0" dirty="0"/>
              <a:t>语句进行遍历，也可以使用 </a:t>
            </a:r>
            <a:r>
              <a:rPr lang="en-US" altLang="zh-CN" b="0" dirty="0"/>
              <a:t>next() </a:t>
            </a:r>
            <a:r>
              <a:rPr lang="zh-CN" altLang="en-US" b="0" dirty="0"/>
              <a:t>函数来遍历。</a:t>
            </a:r>
          </a:p>
          <a:p>
            <a:endParaRPr lang="zh-CN" altLang="en-US" b="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98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迭代器和生成器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975593" y="1143008"/>
            <a:ext cx="995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666666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b="0" dirty="0"/>
              <a:t>迭代器实例：                                                             最后输出结果：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1977D5-A3B9-43F2-A2CE-54EAA7B75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926" y="1512340"/>
            <a:ext cx="2979926" cy="48060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CF140CE-8202-47C0-9FA0-64959C1C5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560" y="2600325"/>
            <a:ext cx="340995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9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迭代器和生成器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BA3147D-0EBF-4AAD-B321-E43785D57B1C}"/>
              </a:ext>
            </a:extLst>
          </p:cNvPr>
          <p:cNvSpPr txBox="1"/>
          <p:nvPr/>
        </p:nvSpPr>
        <p:spPr>
          <a:xfrm>
            <a:off x="1340528" y="1325880"/>
            <a:ext cx="952559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三、</a:t>
            </a:r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list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生成式：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    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如果要生成一个有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30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个元素的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list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，里面的元素为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1 - 30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。我们可以这样写：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list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生成式的语法：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第一种语法：首先迭代 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iterable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里所有内容，每一次迭代，都把 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iterable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里相应内容放到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iter_var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中，再在表达式中应用该 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iter_var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的内容，最后用表达式的计算值生成一个列表。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第二种语法：加入了判断语句，只有满足条件的内容才把 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iterable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里相应内容放到 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iter_var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中，再在表达式中应用该 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iter_var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的内容，最后用表达式的计算值生成一个列表。</a:t>
            </a: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6D1CAB-DA3C-4C0E-941D-A13EB464B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675" y="2402544"/>
            <a:ext cx="5200650" cy="6762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70AD2EB-48F0-4477-8FFD-EA6C97BF1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7460" y="4028518"/>
            <a:ext cx="78867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9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迭代器和生成器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BA3147D-0EBF-4AAD-B321-E43785D57B1C}"/>
              </a:ext>
            </a:extLst>
          </p:cNvPr>
          <p:cNvSpPr txBox="1"/>
          <p:nvPr/>
        </p:nvSpPr>
        <p:spPr>
          <a:xfrm>
            <a:off x="960353" y="966311"/>
            <a:ext cx="1011099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四、生成器：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   </a:t>
            </a:r>
          </a:p>
          <a:p>
            <a:pPr algn="l"/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    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在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python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中，有种一边循环一边计算的机制，称为生成器：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generator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。在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Python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中，使用了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yield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的函数被称为生成器（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generator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）。跟普通函数不同的是，生成器是一个返回迭代器的函数，只能用于迭代操作，更简单点理解生成器就是一个迭代器。在调用生成器运行的过程中，每次遇到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yield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时函数会暂停并保存当前所有的运行信息，返回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yield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的值。并在下一次执行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next()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方法时从当前位置继续运行。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pPr algn="l"/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pPr algn="l"/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生成器的创建：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pPr algn="l"/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最简单最简单的方法就是把一个列表生成式的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[ ]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改成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( )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。</a:t>
            </a: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pPr algn="l"/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但是生成器并不真正创建数字列表， 而是返回一个生成器，这个生成器在每次计算出一个条目后，把这个条目“产生”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( yield )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出来。</a:t>
            </a:r>
          </a:p>
          <a:p>
            <a:pPr algn="l"/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生成器表达式使用了“惰性计算”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( lazy evaluation)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，只有在检索时才被赋值（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evaluated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），所以在列表比较长的情况下使用内存上更有效。</a:t>
            </a: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374810F-F272-4669-BB9A-8672A7775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3920966"/>
            <a:ext cx="4362450" cy="9239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90B1EBA-BE43-4CAF-9FE3-16C38F7EF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0" y="4097178"/>
            <a:ext cx="488632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42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迭代器和生成器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BA3147D-0EBF-4AAD-B321-E43785D57B1C}"/>
              </a:ext>
            </a:extLst>
          </p:cNvPr>
          <p:cNvSpPr txBox="1"/>
          <p:nvPr/>
        </p:nvSpPr>
        <p:spPr>
          <a:xfrm>
            <a:off x="1258045" y="1219200"/>
            <a:ext cx="96621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遍历生成器的元素：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除了用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for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循环，用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next( )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也可以进行遍历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。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以函数的形式实现生成器：：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                                                                        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输出结果：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0E7D971-9F5A-4F9E-A2E2-818229EA3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350" y="1603772"/>
            <a:ext cx="4457700" cy="10858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6D0BA93-1D14-4C8C-9E5C-B4187B73D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3873103"/>
            <a:ext cx="3314700" cy="1381125"/>
          </a:xfrm>
          <a:prstGeom prst="rect">
            <a:avLst/>
          </a:prstGeom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A8F69013-36E0-410B-9C9C-8778F1C135C7}"/>
              </a:ext>
            </a:extLst>
          </p:cNvPr>
          <p:cNvSpPr/>
          <p:nvPr/>
        </p:nvSpPr>
        <p:spPr>
          <a:xfrm>
            <a:off x="5742995" y="4510325"/>
            <a:ext cx="115824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B0C26B1-2FF9-48A5-88CB-00FF49238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4530" y="3873103"/>
            <a:ext cx="3495675" cy="138112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75171AC-8FED-4A0C-81BF-FE0F064411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8242" y="5754796"/>
            <a:ext cx="504825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8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迭代器和生成器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BA3147D-0EBF-4AAD-B321-E43785D57B1C}"/>
              </a:ext>
            </a:extLst>
          </p:cNvPr>
          <p:cNvSpPr txBox="1"/>
          <p:nvPr/>
        </p:nvSpPr>
        <p:spPr>
          <a:xfrm>
            <a:off x="960353" y="1333577"/>
            <a:ext cx="966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打印杨辉三角实例：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CD56E9-FCAA-47F9-AE9B-7489DA125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360" y="2211705"/>
            <a:ext cx="5657850" cy="35337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6A2789B-775C-4E05-81DB-C8B5D8D06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5497" y="2211705"/>
            <a:ext cx="39624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2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迭代器和生成器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BA3147D-0EBF-4AAD-B321-E43785D57B1C}"/>
              </a:ext>
            </a:extLst>
          </p:cNvPr>
          <p:cNvSpPr txBox="1"/>
          <p:nvPr/>
        </p:nvSpPr>
        <p:spPr>
          <a:xfrm>
            <a:off x="1036320" y="1443839"/>
            <a:ext cx="96621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迭代器和生成器综合例子：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1.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反向迭代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     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反向迭代很简单，可是要注意一点就是：反向迭代仅仅当对象的大小可预先确定或者对象实现了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__reversed__()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的特殊方法时才能生效。 如果两者都不符合，那你必须先将对象转换为一个列表才行。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2D620D4-F1FB-4AF4-9E43-B0D20D883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977" y="2986087"/>
            <a:ext cx="3438525" cy="885825"/>
          </a:xfrm>
          <a:prstGeom prst="rect">
            <a:avLst/>
          </a:prstGeom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6F471332-BF49-4926-9639-69ED3373AB8D}"/>
              </a:ext>
            </a:extLst>
          </p:cNvPr>
          <p:cNvSpPr/>
          <p:nvPr/>
        </p:nvSpPr>
        <p:spPr>
          <a:xfrm>
            <a:off x="5090160" y="3246120"/>
            <a:ext cx="1554480" cy="182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DF3D7B0-A071-4D09-AFB7-DD17BE2D1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2538" y="2957511"/>
            <a:ext cx="360997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4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迭代器和生成器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BA3147D-0EBF-4AAD-B321-E43785D57B1C}"/>
              </a:ext>
            </a:extLst>
          </p:cNvPr>
          <p:cNvSpPr txBox="1"/>
          <p:nvPr/>
        </p:nvSpPr>
        <p:spPr>
          <a:xfrm>
            <a:off x="1264920" y="1582340"/>
            <a:ext cx="966216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同时迭代多个序列：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 如果想同时迭代多个序列，我们可以使用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zip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（ ）函数来实现：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                                    </a:t>
            </a: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                                                                                    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输出结果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:</a:t>
            </a: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其实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zip(a, b)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会生成一个可返回元组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(x, y)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的迭代器，其中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x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来自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a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，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y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来自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b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。 一旦其中某个序列到底结尾，迭代宣告结束。 因此迭代长度跟参数中最短序列长度一致。注意理解这句话喔，也就是说如果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a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，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b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的长度不一致的话，以最短的为标准，遍历完后就结束。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50C6DA-EE51-45B6-8318-F06053718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967" y="2819399"/>
            <a:ext cx="4848225" cy="1219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6BAC5CE-2193-47D4-BD98-A0912225E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872" y="3057524"/>
            <a:ext cx="216217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52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迭代器和生成器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BA3147D-0EBF-4AAD-B321-E43785D57B1C}"/>
              </a:ext>
            </a:extLst>
          </p:cNvPr>
          <p:cNvSpPr txBox="1"/>
          <p:nvPr/>
        </p:nvSpPr>
        <p:spPr>
          <a:xfrm>
            <a:off x="960353" y="1399460"/>
            <a:ext cx="966216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利用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zip()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函数，我们还可把一个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key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列表和一个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value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列表生成一个 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dict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（字典）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,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如下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:</a:t>
            </a: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输出如下结果：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注意，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zip( )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是可以接受多于两个的序列的参数，不仅仅是两个。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 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3BA2FA6-323C-40C5-AF7E-9265C8D70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133" y="2045791"/>
            <a:ext cx="5562600" cy="21145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5820C77-E7B9-4DB4-BF63-016454027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2533" y="4903053"/>
            <a:ext cx="525780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4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3368838" y="1178379"/>
            <a:ext cx="23339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art</a:t>
            </a:r>
            <a:endParaRPr lang="zh-CN" altLang="en-US" sz="44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extBox 22"/>
          <p:cNvSpPr txBox="1"/>
          <p:nvPr/>
        </p:nvSpPr>
        <p:spPr>
          <a:xfrm>
            <a:off x="5087873" y="1192198"/>
            <a:ext cx="12298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10</a:t>
            </a:r>
            <a:endParaRPr lang="zh-CN" altLang="en-US" sz="66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 flipV="1">
            <a:off x="3223967" y="2650411"/>
            <a:ext cx="5778631" cy="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cxnSpLocks/>
          </p:cNvCxnSpPr>
          <p:nvPr/>
        </p:nvCxnSpPr>
        <p:spPr>
          <a:xfrm>
            <a:off x="3223967" y="4815492"/>
            <a:ext cx="5882326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5"/>
          <p:cNvSpPr txBox="1"/>
          <p:nvPr/>
        </p:nvSpPr>
        <p:spPr>
          <a:xfrm>
            <a:off x="1576169" y="2997944"/>
            <a:ext cx="9177921" cy="1350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7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面向对象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372184" y="1500481"/>
            <a:ext cx="627365" cy="532885"/>
            <a:chOff x="1979712" y="2065412"/>
            <a:chExt cx="2059245" cy="1872208"/>
          </a:xfrm>
        </p:grpSpPr>
        <p:sp>
          <p:nvSpPr>
            <p:cNvPr id="8" name="圆角矩形 7"/>
            <p:cNvSpPr/>
            <p:nvPr/>
          </p:nvSpPr>
          <p:spPr>
            <a:xfrm>
              <a:off x="1979712" y="2065412"/>
              <a:ext cx="2059245" cy="187220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823C1E"/>
                </a:solidFill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5914" y="2353444"/>
              <a:ext cx="1264590" cy="1319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619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CPU</a:t>
            </a:r>
            <a:r>
              <a:rPr lang="zh-CN" altLang="en-US" dirty="0"/>
              <a:t>的架构与分类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372275" y="1720840"/>
            <a:ext cx="9447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/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5D4740-6B9D-49AC-AF56-FB5C6B911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787" y="1629400"/>
            <a:ext cx="8324675" cy="455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00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面向对象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BA3147D-0EBF-4AAD-B321-E43785D57B1C}"/>
              </a:ext>
            </a:extLst>
          </p:cNvPr>
          <p:cNvSpPr txBox="1"/>
          <p:nvPr/>
        </p:nvSpPr>
        <p:spPr>
          <a:xfrm>
            <a:off x="960353" y="1399460"/>
            <a:ext cx="96621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一、面向对象的两个基本概念：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pPr algn="l"/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      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Python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也不例外，在解决实际问题的过程中，可以把构成问题事务分解成各个对象。</a:t>
            </a:r>
          </a:p>
          <a:p>
            <a:pPr algn="l"/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面向对象都有两个基本的概念，分别是类和对象。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pPr algn="l"/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类</a:t>
            </a: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用来描述具有相同的属性和方法的对象的集合。它定义了该集合中每个对象所共有的属性和方法。对象是类的实例。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对象</a:t>
            </a: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通过类定义的数据结构实例。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面向对象的三大特性：</a:t>
            </a:r>
          </a:p>
          <a:p>
            <a:pPr algn="l"/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pPr algn="l"/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继承、多态、封装。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 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4267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面向对象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BA3147D-0EBF-4AAD-B321-E43785D57B1C}"/>
              </a:ext>
            </a:extLst>
          </p:cNvPr>
          <p:cNvSpPr txBox="1"/>
          <p:nvPr/>
        </p:nvSpPr>
        <p:spPr>
          <a:xfrm>
            <a:off x="960353" y="1399460"/>
            <a:ext cx="9662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二、类的定义和调用</a:t>
            </a:r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;</a:t>
            </a: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类是一个变量和函数的集合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,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我们一般把同性质的包装在一个类里，方便我们重复使用。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E28A92-5E6E-49DA-833F-58C8D3774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030" y="2401280"/>
            <a:ext cx="2196446" cy="40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93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面向对象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BA3147D-0EBF-4AAD-B321-E43785D57B1C}"/>
              </a:ext>
            </a:extLst>
          </p:cNvPr>
          <p:cNvSpPr txBox="1"/>
          <p:nvPr/>
        </p:nvSpPr>
        <p:spPr>
          <a:xfrm>
            <a:off x="1258045" y="1262300"/>
            <a:ext cx="966216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666666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怎么定义类：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0" dirty="0"/>
              <a:t>类定义语法格式如下：                                例子：            </a:t>
            </a:r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r>
              <a:rPr lang="zh-CN" altLang="en-US" b="0" dirty="0"/>
              <a:t>用 </a:t>
            </a:r>
            <a:r>
              <a:rPr lang="en-US" altLang="zh-CN" b="0" dirty="0"/>
              <a:t>class </a:t>
            </a:r>
            <a:r>
              <a:rPr lang="zh-CN" altLang="en-US" b="0" dirty="0"/>
              <a:t>语句来自定义一个类的，其实这就好比我们是用 </a:t>
            </a:r>
            <a:r>
              <a:rPr lang="en-US" altLang="zh-CN" b="0" dirty="0"/>
              <a:t>def </a:t>
            </a:r>
            <a:r>
              <a:rPr lang="zh-CN" altLang="en-US" b="0" dirty="0"/>
              <a:t>语句来定义一个函数一样。</a:t>
            </a:r>
            <a:endParaRPr lang="en-US" altLang="zh-CN" b="0" dirty="0"/>
          </a:p>
          <a:p>
            <a:r>
              <a:rPr lang="zh-CN" altLang="en-US" dirty="0"/>
              <a:t>        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4C125C-A3D2-407E-9F24-F8A300B7F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322" y="2825143"/>
            <a:ext cx="2886075" cy="19526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940F20A-A005-45B9-B837-7DAFA39E6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946" y="1896785"/>
            <a:ext cx="3152903" cy="349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01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面向对象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BA3147D-0EBF-4AAD-B321-E43785D57B1C}"/>
              </a:ext>
            </a:extLst>
          </p:cNvPr>
          <p:cNvSpPr txBox="1"/>
          <p:nvPr/>
        </p:nvSpPr>
        <p:spPr>
          <a:xfrm>
            <a:off x="960353" y="1399460"/>
            <a:ext cx="9662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怎么调用类属性和类方法：                                             例子：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 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8DABF4-AD72-415D-A515-217AE9787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360" y="2546807"/>
            <a:ext cx="5543783" cy="21960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CDDA8CE-BEDC-4C9C-825F-1D6015B24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1312" y="1722625"/>
            <a:ext cx="3310800" cy="481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7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面向对象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BA3147D-0EBF-4AAD-B321-E43785D57B1C}"/>
              </a:ext>
            </a:extLst>
          </p:cNvPr>
          <p:cNvSpPr txBox="1"/>
          <p:nvPr/>
        </p:nvSpPr>
        <p:spPr>
          <a:xfrm>
            <a:off x="960353" y="1106422"/>
            <a:ext cx="96621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三、类方法：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</a:p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类方法如何调用类属性：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步骤：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（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1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）在方法上面，用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@classmethod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声明该方法是类方法。只有声明了是类方法，才能使用类属性。</a:t>
            </a: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（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2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）类方法想要使用类属性，在第一个参数中，需要写上 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cls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, 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cls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是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class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的缩写，其实意思就是把这个类作为参数，传给自己，这样就可以使用类属性了。 </a:t>
            </a: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（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3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）类属性的使用方式就是 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cls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变量名。</a:t>
            </a: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 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DADB20-35C3-441A-A250-5148D9EAF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686" y="3907597"/>
            <a:ext cx="5496877" cy="23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6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面向对象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BA3147D-0EBF-4AAD-B321-E43785D57B1C}"/>
              </a:ext>
            </a:extLst>
          </p:cNvPr>
          <p:cNvSpPr txBox="1"/>
          <p:nvPr/>
        </p:nvSpPr>
        <p:spPr>
          <a:xfrm>
            <a:off x="960353" y="1106422"/>
            <a:ext cx="96621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类方法传参：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        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类方法传参跟普通的函数一样，直接增加参数即可。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 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958D333-384F-4F31-84ED-600D7407A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696" y="2277898"/>
            <a:ext cx="8488913" cy="399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0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面向对象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BA3147D-0EBF-4AAD-B321-E43785D57B1C}"/>
              </a:ext>
            </a:extLst>
          </p:cNvPr>
          <p:cNvSpPr txBox="1"/>
          <p:nvPr/>
        </p:nvSpPr>
        <p:spPr>
          <a:xfrm>
            <a:off x="960353" y="1106422"/>
            <a:ext cx="9662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四、修改和增加类属性：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1.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从内部增加和修改类属性：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 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374713-7DD3-41B6-9011-3F05D4FE6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272" y="2165153"/>
            <a:ext cx="6443455" cy="408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6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面向对象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BA3147D-0EBF-4AAD-B321-E43785D57B1C}"/>
              </a:ext>
            </a:extLst>
          </p:cNvPr>
          <p:cNvSpPr txBox="1"/>
          <p:nvPr/>
        </p:nvSpPr>
        <p:spPr>
          <a:xfrm>
            <a:off x="960353" y="1106422"/>
            <a:ext cx="9662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2.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从外部增加和修改类属性：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 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743515-FA5E-4B86-8EFB-C36D76F58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480" y="1752753"/>
            <a:ext cx="7318057" cy="452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41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面向对象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BA3147D-0EBF-4AAD-B321-E43785D57B1C}"/>
              </a:ext>
            </a:extLst>
          </p:cNvPr>
          <p:cNvSpPr txBox="1"/>
          <p:nvPr/>
        </p:nvSpPr>
        <p:spPr>
          <a:xfrm>
            <a:off x="1258045" y="1578862"/>
            <a:ext cx="96621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五、类和对象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：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类和对象之间的关系：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pPr algn="l"/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类是对象的模板。我们得先有了类，才能制作出对象。类就相对于工厂里面的模具，对象就是根据模具制造出来的产品。从模具变成产品的过程，我们就称为类的实例化。类实例化之后，就变成对象了。也就是相当于例子中的产品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pPr algn="l"/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pPr algn="l"/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类的实例化：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pPr algn="l"/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类的实例化和直接使用类的格式的不同：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（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1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）类方法里面没有了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@classmethod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声明了，不用声明他是类方法 </a:t>
            </a: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（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2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）类方法里面的参数 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cls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改为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self </a:t>
            </a: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（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3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）类的使用，变成了先通过 实例名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=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类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( )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的方式实例化对象，为类创建一个实例，然后再使用实例名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函数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( )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的方式调用对应的方法 ，使用 实例名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变量名 的方法调用类的属性。</a:t>
            </a: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 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781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面向对象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BA3147D-0EBF-4AAD-B321-E43785D57B1C}"/>
              </a:ext>
            </a:extLst>
          </p:cNvPr>
          <p:cNvSpPr txBox="1"/>
          <p:nvPr/>
        </p:nvSpPr>
        <p:spPr>
          <a:xfrm>
            <a:off x="960353" y="1091182"/>
            <a:ext cx="966216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类的实例化和直接使用类的格式不同的例子：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     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除此之外，在这里，还要强调一个概念，当你把类实例化之后，里面的属性和方法，就不叫类属性和类方法了，改为叫实例属性和实例方法，也可以叫对象属性和对象方法。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 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89AF52-721C-4A19-991A-425C60C53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451" y="1606821"/>
            <a:ext cx="8193404" cy="397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90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CPU</a:t>
            </a:r>
            <a:r>
              <a:rPr lang="zh-CN" altLang="en-US" dirty="0"/>
              <a:t>的架构与分类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372275" y="1720840"/>
            <a:ext cx="9447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/>
              <a:t>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C65FA71-F0E8-401E-90A5-B28A18D82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503" y="1604255"/>
            <a:ext cx="7215300" cy="452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543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面向对象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BA3147D-0EBF-4AAD-B321-E43785D57B1C}"/>
              </a:ext>
            </a:extLst>
          </p:cNvPr>
          <p:cNvSpPr txBox="1"/>
          <p:nvPr/>
        </p:nvSpPr>
        <p:spPr>
          <a:xfrm>
            <a:off x="1112753" y="1197862"/>
            <a:ext cx="9662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实例属性和类属性：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      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一个类可以实例化多个对象出来。且如果类属性改变了，实例属性会跟着改变。但如果实例属性改变了，类属性不会改变，因为每个实例都是单独的个体，不能影响到类的。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EA64F4-0350-427C-A9DD-E982B9284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004" y="2585946"/>
            <a:ext cx="4511992" cy="374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9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面向对象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BA3147D-0EBF-4AAD-B321-E43785D57B1C}"/>
              </a:ext>
            </a:extLst>
          </p:cNvPr>
          <p:cNvSpPr txBox="1"/>
          <p:nvPr/>
        </p:nvSpPr>
        <p:spPr>
          <a:xfrm>
            <a:off x="960353" y="1106422"/>
            <a:ext cx="9662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实例方法和类方法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：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    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如果类方法改变了，实例方法也是会跟着改变的。在下面的例子中，我们需要改变类方法，就用到了类的重写。我们使用 类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原始函数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=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新函数 来完成类的重写。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 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9ECBEA1-780E-4847-8A8D-E28883446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599" y="2126894"/>
            <a:ext cx="5861685" cy="411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面向对象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BA3147D-0EBF-4AAD-B321-E43785D57B1C}"/>
              </a:ext>
            </a:extLst>
          </p:cNvPr>
          <p:cNvSpPr txBox="1"/>
          <p:nvPr/>
        </p:nvSpPr>
        <p:spPr>
          <a:xfrm>
            <a:off x="960352" y="966311"/>
            <a:ext cx="1007340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六：初始化函数：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    </a:t>
            </a: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初始化函数的意思是，当你创建一个实例的时候，这个函数就会被调用。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比如：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     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当代码在执行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a = 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ClassA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()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的语句时，就自动调用了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init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__(self)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函数。而这个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init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__(self)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函数就是初始化函数，也叫构造函数。</a:t>
            </a: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 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F0AD44-BD94-48A4-93CC-42DFE20A5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716" y="2467724"/>
            <a:ext cx="8064817" cy="318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6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面向对象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BA3147D-0EBF-4AAD-B321-E43785D57B1C}"/>
              </a:ext>
            </a:extLst>
          </p:cNvPr>
          <p:cNvSpPr txBox="1"/>
          <p:nvPr/>
        </p:nvSpPr>
        <p:spPr>
          <a:xfrm>
            <a:off x="1059296" y="1249649"/>
            <a:ext cx="1007340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构造函数（初始化函数）格式：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 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始化函数的写法是固定的格式：中间是 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init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，意思是初始化，然后前后都要有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【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两个下划线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】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，然后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init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__()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的括号中，第一个参数一定要写上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self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，不然会报错。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析构函数：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      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当一个类销毁时，会用到析构函数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。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      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析构函数语法如下：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59329F5-4810-4E96-9991-FC2975140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757" y="1700330"/>
            <a:ext cx="4124325" cy="6381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1E384BF-B355-47DA-852E-DB496B320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757" y="5151151"/>
            <a:ext cx="408622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8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面向对象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BA3147D-0EBF-4AAD-B321-E43785D57B1C}"/>
              </a:ext>
            </a:extLst>
          </p:cNvPr>
          <p:cNvSpPr txBox="1"/>
          <p:nvPr/>
        </p:nvSpPr>
        <p:spPr>
          <a:xfrm>
            <a:off x="830360" y="1183638"/>
            <a:ext cx="1007340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七、类的继承：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1.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定义类的继承：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       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通常情况下，我们叫旧类为父类，新类为子类。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      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下面是类的继承的基本语法：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      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在定义类的时候，可以在括号里写继承的类，如果不用继承类的时候，也要写继承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object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类，因为在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Python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中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object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类是一切类的父类。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pPr algn="l"/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继承的子类的好处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  <a:sym typeface="Wingdings" panose="05000000000000000000" pitchFamily="2" charset="2"/>
              </a:rPr>
              <a:t>：（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  <a:sym typeface="Wingdings" panose="05000000000000000000" pitchFamily="2" charset="2"/>
              </a:rPr>
              <a:t>1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  <a:sym typeface="Wingdings" panose="05000000000000000000" pitchFamily="2" charset="2"/>
              </a:rPr>
              <a:t>）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会继承父类的属性和方法；（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2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）可以自己定义，覆盖父类的属性和方法</a:t>
            </a: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8550D81-7591-4FDB-A1AF-B4857886C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550" y="3312795"/>
            <a:ext cx="539115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97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面向对象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BA3147D-0EBF-4AAD-B321-E43785D57B1C}"/>
              </a:ext>
            </a:extLst>
          </p:cNvPr>
          <p:cNvSpPr txBox="1"/>
          <p:nvPr/>
        </p:nvSpPr>
        <p:spPr>
          <a:xfrm>
            <a:off x="830360" y="1183638"/>
            <a:ext cx="100734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2.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调用父类的方法：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一个类继承了父类后，可以直接调用父类的方法的，比如下面的例子，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UserInfo2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继承自父类 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UserInfo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，可以直接调用父类的 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get_account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方法。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410FC6-084C-447E-BB56-3B9EA02A8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880" y="2498865"/>
            <a:ext cx="5371623" cy="395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面向对象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BA3147D-0EBF-4AAD-B321-E43785D57B1C}"/>
              </a:ext>
            </a:extLst>
          </p:cNvPr>
          <p:cNvSpPr txBox="1"/>
          <p:nvPr/>
        </p:nvSpPr>
        <p:spPr>
          <a:xfrm>
            <a:off x="830360" y="1183638"/>
            <a:ext cx="10073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3.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父类方法的重写：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     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例如重写父类的构造函数：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0899CD3-18F1-4766-8EC2-F15378D6D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253" y="1829969"/>
            <a:ext cx="5051620" cy="464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11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面向对象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BA3147D-0EBF-4AAD-B321-E43785D57B1C}"/>
              </a:ext>
            </a:extLst>
          </p:cNvPr>
          <p:cNvSpPr txBox="1"/>
          <p:nvPr/>
        </p:nvSpPr>
        <p:spPr>
          <a:xfrm>
            <a:off x="830360" y="1183638"/>
            <a:ext cx="10073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4.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子类的类型判断：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      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我们可以使用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isinstance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（ ）来判断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class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的类型。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                                                                                                   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输出结果：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F2F084-9128-4FA2-82E6-20474C28B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233" y="2106968"/>
            <a:ext cx="5892165" cy="43166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85054E5-D294-41B2-B050-A7289CC09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1355" y="2794635"/>
            <a:ext cx="214312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9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面向对象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BA3147D-0EBF-4AAD-B321-E43785D57B1C}"/>
              </a:ext>
            </a:extLst>
          </p:cNvPr>
          <p:cNvSpPr txBox="1"/>
          <p:nvPr/>
        </p:nvSpPr>
        <p:spPr>
          <a:xfrm>
            <a:off x="830360" y="1183638"/>
            <a:ext cx="1007340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八、类的多态：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     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多态的概念是指对不同类型的变量进行相同的操作，它会根据对象（或类）类型的不同而表现出不同的行为。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比如：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pPr algn="l"/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       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可以看到，我们对两个整数进行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+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操作，会返回它们的和，对两个字符进行相同的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+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操作，会返回拼接后的字符串。也就是说，不同类型的对象对同一消息会作出不同的响应。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pPr algn="l"/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pPr algn="l"/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有了继承，才有了多态，也会有不同类的对象对同一消息会作出不同的相应。</a:t>
            </a: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6552A2-B891-4EAE-9EDE-1FB2733F7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538" y="3045142"/>
            <a:ext cx="535305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58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面向对象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BA3147D-0EBF-4AAD-B321-E43785D57B1C}"/>
              </a:ext>
            </a:extLst>
          </p:cNvPr>
          <p:cNvSpPr txBox="1"/>
          <p:nvPr/>
        </p:nvSpPr>
        <p:spPr>
          <a:xfrm>
            <a:off x="830360" y="1183638"/>
            <a:ext cx="1007340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九、类的访问控制：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   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一般情况下，我们会使用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private_attrs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两个下划线开头，声明该属性为私有，不能在类地外部被使用或直接访问。在类内部的方法中使用时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self.__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private_attrs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pPr algn="l"/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为什么只能说一般情况下呢？</a:t>
            </a: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因为实际上，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Python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中是没有提供私有属性等功能的。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Python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对属性的访问控制是靠程序员自觉的。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F8A717-B7B0-477F-B30A-B83CDA4B7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233" y="3879716"/>
            <a:ext cx="9441400" cy="179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09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CPU</a:t>
            </a:r>
            <a:r>
              <a:rPr lang="zh-CN" altLang="en-US" dirty="0"/>
              <a:t>的架构与分类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372275" y="1720840"/>
            <a:ext cx="9447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/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12BB03-AE07-4144-99CB-29E65D734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04" y="1850625"/>
            <a:ext cx="7013589" cy="411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93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面向对象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BA3147D-0EBF-4AAD-B321-E43785D57B1C}"/>
              </a:ext>
            </a:extLst>
          </p:cNvPr>
          <p:cNvSpPr txBox="1"/>
          <p:nvPr/>
        </p:nvSpPr>
        <p:spPr>
          <a:xfrm>
            <a:off x="830360" y="1183638"/>
            <a:ext cx="100734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类专有的方法：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一个类创建的时候，就会包含一些方法，主要有以下方法：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043B14-C650-45B7-8322-9D633F716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772" y="2242387"/>
            <a:ext cx="2867025" cy="446329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DE7837F-B92F-4CD2-ABDF-D4083A38F196}"/>
              </a:ext>
            </a:extLst>
          </p:cNvPr>
          <p:cNvSpPr txBox="1"/>
          <p:nvPr/>
        </p:nvSpPr>
        <p:spPr>
          <a:xfrm>
            <a:off x="5656055" y="2267680"/>
            <a:ext cx="56771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有些时候我们需要获取类的相关信息，我们可以使用如下的方法：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type(obj)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：来获取对象的相应类型； </a:t>
            </a:r>
          </a:p>
          <a:p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isinstance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(obj, type)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：判断对象是否为指定的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type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类型的实例； </a:t>
            </a:r>
          </a:p>
          <a:p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hasattr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(obj, 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attr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)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：判断对象是否具有指定属性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/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方法； </a:t>
            </a:r>
          </a:p>
          <a:p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getattr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(obj, 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attr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[, default])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获取属性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/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方法的值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,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要是没有对应的属性则返回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default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值（前提是设置了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default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），否则会抛出 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AttributeError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异常； </a:t>
            </a:r>
          </a:p>
          <a:p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setattr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(obj, 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attr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, value)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：设定该属性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/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方法的值，类似于 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obj.attr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=value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； </a:t>
            </a:r>
          </a:p>
          <a:p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dir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(obj)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：可以获取相应对象的所有属性和方法名的列表：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032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面向对象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BA3147D-0EBF-4AAD-B321-E43785D57B1C}"/>
              </a:ext>
            </a:extLst>
          </p:cNvPr>
          <p:cNvSpPr txBox="1"/>
          <p:nvPr/>
        </p:nvSpPr>
        <p:spPr>
          <a:xfrm>
            <a:off x="830360" y="1183638"/>
            <a:ext cx="100734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方法的访问控制：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其实我们也可以把方法看成是类的属性的，那么方法的访问控制也是跟属性是一样的，也是没有实质上的私有方法。一切都是靠程序员自觉遵守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Python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的编程规范。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示例如下，具体规则也是跟属性一样的。</a:t>
            </a: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285C78-9026-4D02-BD22-8250B5F7D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850" y="3070860"/>
            <a:ext cx="54483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0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3368838" y="1178379"/>
            <a:ext cx="23339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art</a:t>
            </a:r>
            <a:endParaRPr lang="zh-CN" altLang="en-US" sz="44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extBox 22"/>
          <p:cNvSpPr txBox="1"/>
          <p:nvPr/>
        </p:nvSpPr>
        <p:spPr>
          <a:xfrm>
            <a:off x="5087873" y="1192198"/>
            <a:ext cx="12298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11</a:t>
            </a:r>
            <a:endParaRPr lang="zh-CN" altLang="en-US" sz="66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 flipV="1">
            <a:off x="3223967" y="2650411"/>
            <a:ext cx="5778631" cy="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cxnSpLocks/>
          </p:cNvCxnSpPr>
          <p:nvPr/>
        </p:nvCxnSpPr>
        <p:spPr>
          <a:xfrm>
            <a:off x="3223967" y="4815492"/>
            <a:ext cx="5882326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5"/>
          <p:cNvSpPr txBox="1"/>
          <p:nvPr/>
        </p:nvSpPr>
        <p:spPr>
          <a:xfrm>
            <a:off x="1576169" y="2997944"/>
            <a:ext cx="9177921" cy="1350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7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模块与包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372184" y="1500481"/>
            <a:ext cx="627365" cy="532885"/>
            <a:chOff x="1979712" y="2065412"/>
            <a:chExt cx="2059245" cy="1872208"/>
          </a:xfrm>
        </p:grpSpPr>
        <p:sp>
          <p:nvSpPr>
            <p:cNvPr id="8" name="圆角矩形 7"/>
            <p:cNvSpPr/>
            <p:nvPr/>
          </p:nvSpPr>
          <p:spPr>
            <a:xfrm>
              <a:off x="1979712" y="2065412"/>
              <a:ext cx="2059245" cy="187220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823C1E"/>
                </a:solidFill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5914" y="2353444"/>
              <a:ext cx="1264590" cy="1319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219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模块与包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830360" y="1119697"/>
            <a:ext cx="102575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一、</a:t>
            </a:r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Python 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模块简介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在模块中，我们不但可以直接存放变量，还能存放函数，还能存放类。</a:t>
            </a: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在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Python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中，一个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.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py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文件就称之为一个模块（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Module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）。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下图中左边是类的结构，右边是模块的结构：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116" y="3207220"/>
            <a:ext cx="1978334" cy="339776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7826" y="3206546"/>
            <a:ext cx="2126231" cy="339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4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模块与包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830360" y="966311"/>
            <a:ext cx="102575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二、模块的使用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1.import</a:t>
            </a: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    Python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模块的使用跟其他编程语言也是类似的。你要使用某个模块，在使用之前，必须要导入这个模块。导入模块我们使用关键字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import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。</a:t>
            </a: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import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的语法基本如下：</a:t>
            </a: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    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比如我们使用标准库模块中的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math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模块。当解释器遇到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import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语句，如果模块在当前的搜索路径就会被导入。如：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6CB6D5-D04D-47AF-9915-F7690F89D8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7882" y="3021330"/>
            <a:ext cx="4762500" cy="5143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1FB732A-EAB6-4965-BFF4-5559B5701B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2427" y="4624864"/>
            <a:ext cx="324802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73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模块与包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830360" y="1119697"/>
            <a:ext cx="102575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2.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from···import</a:t>
            </a: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     Python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中，导入一个模块的方法我们使用的是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import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关键字，这样做是导入了这个模块，这里需要注意了，这样做只是导入了模块，并没有导入模块中具体的某个属性或方法的。而我们想直接导入某个模块中的某一个功能，也就是属性和方法的话，我们可以使用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from···import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语句。</a:t>
            </a: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语法如下：</a:t>
            </a: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from···import 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和 </a:t>
            </a:r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import 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方法的区别如下：</a:t>
            </a: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import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导入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sys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模块，然后使用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version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属性</a:t>
            </a: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from···import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直接导入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version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属性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379756-9187-40FD-A0D3-208D293868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1232" y="3128962"/>
            <a:ext cx="449580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92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模块与包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830360" y="1119697"/>
            <a:ext cx="102575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3.from ··· import *</a:t>
            </a: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如果我们想使用其他的多个属性呢？</a:t>
            </a: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这时候就需要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from ··· import *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语句了，这个语句可以把某个模块中的所有方法属性都导入。比如：</a:t>
            </a: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输出的结果为：</a:t>
            </a: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7C4733-CD6F-497E-9476-1F79A60D6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387" y="2800350"/>
            <a:ext cx="2943225" cy="12573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A794B58-5713-41A4-9295-E755865C2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9897" y="5112824"/>
            <a:ext cx="694372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24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模块与包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967228" y="1443841"/>
            <a:ext cx="102575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三、主模块和非主模块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1.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主模块和非主模块的定义</a:t>
            </a: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在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Python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函数中，如果一个函数调用了其他函数完成一项功能，我们称这个函数为主函数，如果一个函数没有调用其他函数，我们称这种函数为非主函数。主模块和非主模块的定义也类似，如果一个模块被直接使用，而没有被别人调用，我们称这个模块为主模块，如果一个模块被别人调用，我们称这个模块为非主模块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2.name 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属性</a:t>
            </a: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在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Python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中，有主模块和非主模块之分，为了区分主模块和非主模块需要用到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__name__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属性，这个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—name—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属性值是一个变量，且这个变量是系统给出的。利用这个变量可以判断一个模块是否是主模块。如果一个属性的值是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__main__ ,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那么就说明这个模块是主模块，反之亦然。但是要注意了：** 这个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__main__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属性只是帮助我们判断是否是主模块，并不是说这个属性决定他们是否是主模块，决定是否是主模块的条件只是这个模块有没有被人调用**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04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模块与包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830360" y="1119697"/>
            <a:ext cx="102575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具体看示例：</a:t>
            </a: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首先创建了模块 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lname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，然后判断一下是否是主模块，如果是主模块就输出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main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不是，就输出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not main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，首先直接运行该模块，由于该模块是直接使用，而没有被人调用，所以是主模块，因此输出了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main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，具体看下图：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53" y="2597025"/>
            <a:ext cx="9850340" cy="398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51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模块与包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830360" y="1119697"/>
            <a:ext cx="10257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然后又创建一个 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user_lname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模块，里面只是简单的导入了 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lname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模块，然后执行，输出的结果是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not main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，因为 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lname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模块被该模块调用了，所以不是主模块，输出结果如图：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60" y="1990178"/>
            <a:ext cx="10078940" cy="443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8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CPU</a:t>
            </a:r>
            <a:r>
              <a:rPr lang="zh-CN" altLang="en-US" dirty="0"/>
              <a:t>的架构与分类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372275" y="1720840"/>
            <a:ext cx="9447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/>
              <a:t>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2E72693-7097-4D3C-9DBF-ABFB07754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121" y="1476932"/>
            <a:ext cx="7499756" cy="471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30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模块与包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830360" y="1119697"/>
            <a:ext cx="1025754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四、包</a:t>
            </a: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为了避免模块名冲突，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Python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又引入了按目录来组织模块的方法，称为包（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Package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）。</a:t>
            </a: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如下图，引入了包名后，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lname.py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其实变成了 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com.Learn.module.nameattributes.lname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上图中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__init__.py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可以是空文件，也可以有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Python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代码，因为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__init__.py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本身就是一个模块，而它对应的模块名就是它的包名。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373" y="2847552"/>
            <a:ext cx="4801270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0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模块与包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830360" y="1859339"/>
            <a:ext cx="102575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五、作用域</a:t>
            </a: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 在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Python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中，正常的函数和变量名是公开的（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public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），可以被直接引用，比如：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abc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，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ni12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，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PI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等；类似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__xxx__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这样的变量是特殊变量，可以被直接引用，但是有特殊用途，比如上面的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__name__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就是特殊变量，还有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__author__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也是特殊变量，用来标明作者。</a:t>
            </a: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注意：我们自己的变量一般不要用这种变量名；类似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_xxx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和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__xxx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这样的函数或变量就是非公开的（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private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），不应该被直接引用，比如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abc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，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abc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等；</a:t>
            </a: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这里是说不应该，而不是不能。因为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Python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中并没有一种方法可以完全限制访问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private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函数或变量，但是，从编程习惯上不应该引用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private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函数或变量。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24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模块与包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089381" y="1086097"/>
            <a:ext cx="10257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比如：                                                                                      输出结果：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AF67B0-3AFE-4E3C-960C-5254606A1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385" y="1493031"/>
            <a:ext cx="4629150" cy="49339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880B03B-A8F2-4D27-B261-5E6CAF116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372" y="1816197"/>
            <a:ext cx="2847975" cy="7429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F5FAE17-203D-40BB-88E9-0D1472E56FDF}"/>
              </a:ext>
            </a:extLst>
          </p:cNvPr>
          <p:cNvSpPr txBox="1"/>
          <p:nvPr/>
        </p:nvSpPr>
        <p:spPr>
          <a:xfrm>
            <a:off x="7011657" y="2895600"/>
            <a:ext cx="42062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在这个模块中，我们公开 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vip_lv_name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方法函数，而其他内部的逻辑分别在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diamond_vip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和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gold_vip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private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函数中实现，因为是内部实现逻辑，调用者根本不需要关心这个函数方法，它只需关心调用 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vip_lv_name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的方法函数，所以用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private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是非常有用的代码封装和抽象的方法。</a:t>
            </a: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一般情况下，外部不需要引用的函数全部定义成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private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，只有外部需要引用的函数才定义为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public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85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3368838" y="1178379"/>
            <a:ext cx="23339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art</a:t>
            </a:r>
            <a:endParaRPr lang="zh-CN" altLang="en-US" sz="44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extBox 22"/>
          <p:cNvSpPr txBox="1"/>
          <p:nvPr/>
        </p:nvSpPr>
        <p:spPr>
          <a:xfrm>
            <a:off x="5087873" y="1192198"/>
            <a:ext cx="12298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12</a:t>
            </a:r>
            <a:endParaRPr lang="zh-CN" altLang="en-US" sz="66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 flipV="1">
            <a:off x="3223967" y="2650411"/>
            <a:ext cx="5778631" cy="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cxnSpLocks/>
          </p:cNvCxnSpPr>
          <p:nvPr/>
        </p:nvCxnSpPr>
        <p:spPr>
          <a:xfrm>
            <a:off x="3223967" y="4815492"/>
            <a:ext cx="5882326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5"/>
          <p:cNvSpPr txBox="1"/>
          <p:nvPr/>
        </p:nvSpPr>
        <p:spPr>
          <a:xfrm>
            <a:off x="154598" y="3014448"/>
            <a:ext cx="11882803" cy="1350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7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Python</a:t>
            </a:r>
            <a:r>
              <a:rPr lang="zh-CN" altLang="en-US" sz="7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 sz="7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Magic Method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372184" y="1500481"/>
            <a:ext cx="627365" cy="532885"/>
            <a:chOff x="1979712" y="2065412"/>
            <a:chExt cx="2059245" cy="1872208"/>
          </a:xfrm>
        </p:grpSpPr>
        <p:sp>
          <p:nvSpPr>
            <p:cNvPr id="8" name="圆角矩形 7"/>
            <p:cNvSpPr/>
            <p:nvPr/>
          </p:nvSpPr>
          <p:spPr>
            <a:xfrm>
              <a:off x="1979712" y="2065412"/>
              <a:ext cx="2059245" cy="187220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823C1E"/>
                </a:solidFill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5914" y="2353444"/>
              <a:ext cx="1264590" cy="1319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896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Python</a:t>
            </a:r>
            <a:r>
              <a:rPr lang="zh-CN" altLang="en-US" dirty="0"/>
              <a:t>的</a:t>
            </a:r>
            <a:r>
              <a:rPr lang="en-US" altLang="zh-CN" dirty="0"/>
              <a:t>Magic Method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830360" y="1119697"/>
            <a:ext cx="1025754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一、</a:t>
            </a:r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Python 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的 </a:t>
            </a:r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Magic Method</a:t>
            </a:r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 在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Python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中，所有以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"__"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双下划线包起来的方法，都统称为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"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魔术方法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"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。比如我们接触最多的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init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。</a:t>
            </a: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使用这些魔术方法，我们可以构造出优美的代码，将复杂的逻辑封装成简单的方法。</a:t>
            </a: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我们可以使用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Python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内置的方法 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dir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()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来列出类中所有的魔术方法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.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示例如下：</a:t>
            </a: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class User(object):</a:t>
            </a: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   pass</a:t>
            </a: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if __name__ == '__main__':</a:t>
            </a: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   print(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dir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(User()))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01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Python</a:t>
            </a:r>
            <a:r>
              <a:rPr lang="zh-CN" altLang="en-US" dirty="0"/>
              <a:t>的</a:t>
            </a:r>
            <a:r>
              <a:rPr lang="en-US" altLang="zh-CN" dirty="0"/>
              <a:t>Magic Method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218409" y="2380327"/>
            <a:ext cx="102575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输出的结果：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['__class__', '__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delattr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__', '__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dict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__', '__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dir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__', '__doc__', '__eq__', '__format__', '__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ge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__', '__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getattribute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__', '__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gt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__', '__hash__', '__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init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__', '__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init_subclass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__', '__le__', '__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lt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__', '__module__', '__ne__', '__new__', '__reduce__', '__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reduce_ex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__', '__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repr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__', '__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setattr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__', '__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sizeof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__', '__str__', '__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subclasshook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__', '__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weakref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__']</a:t>
            </a:r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可以看到，一个类的魔术方法还是挺多的，不过我们只需要了解一些常见和常用的魔术方法就好了。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6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Python</a:t>
            </a:r>
            <a:r>
              <a:rPr lang="zh-CN" altLang="en-US" dirty="0"/>
              <a:t>的</a:t>
            </a:r>
            <a:r>
              <a:rPr lang="en-US" altLang="zh-CN" dirty="0"/>
              <a:t>Magic Method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830360" y="1119697"/>
            <a:ext cx="102575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二、构造</a:t>
            </a:r>
            <a:r>
              <a:rPr lang="en-US" altLang="zh-CN" dirty="0"/>
              <a:t>(__new__)</a:t>
            </a:r>
            <a:r>
              <a:rPr lang="zh-CN" altLang="en-US" dirty="0"/>
              <a:t>和初始化</a:t>
            </a:r>
            <a:r>
              <a:rPr lang="en-US" altLang="zh-CN" dirty="0"/>
              <a:t>(__</a:t>
            </a:r>
            <a:r>
              <a:rPr lang="en-US" altLang="zh-CN" dirty="0" err="1"/>
              <a:t>init</a:t>
            </a:r>
            <a:r>
              <a:rPr lang="en-US" altLang="zh-CN" dirty="0"/>
              <a:t>__)</a:t>
            </a:r>
          </a:p>
          <a:p>
            <a:endParaRPr lang="en-US" altLang="zh-CN" dirty="0"/>
          </a:p>
          <a:p>
            <a:r>
              <a:rPr lang="zh-CN" altLang="en-US" dirty="0"/>
              <a:t>      通过 </a:t>
            </a:r>
            <a:r>
              <a:rPr lang="en-US" altLang="zh-CN" dirty="0"/>
              <a:t>__</a:t>
            </a:r>
            <a:r>
              <a:rPr lang="en-US" altLang="zh-CN" dirty="0" err="1"/>
              <a:t>init</a:t>
            </a:r>
            <a:r>
              <a:rPr lang="en-US" altLang="zh-CN" dirty="0"/>
              <a:t>__(self) </a:t>
            </a:r>
            <a:r>
              <a:rPr lang="zh-CN" altLang="en-US" dirty="0"/>
              <a:t>的方法在实例化对象的时候，对属性进行设置。比如下面的例子：</a:t>
            </a:r>
          </a:p>
          <a:p>
            <a:endParaRPr lang="zh-CN" altLang="en-US" dirty="0"/>
          </a:p>
          <a:p>
            <a:endParaRPr lang="en-US" altLang="zh-CN" dirty="0"/>
          </a:p>
          <a:p>
            <a:r>
              <a:rPr lang="en-US" altLang="zh-CN" dirty="0"/>
              <a:t>class User(object):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def</a:t>
            </a:r>
            <a:r>
              <a:rPr lang="en-US" altLang="zh-CN" dirty="0"/>
              <a:t> __</a:t>
            </a:r>
            <a:r>
              <a:rPr lang="en-US" altLang="zh-CN" dirty="0" err="1"/>
              <a:t>init</a:t>
            </a:r>
            <a:r>
              <a:rPr lang="en-US" altLang="zh-CN" dirty="0"/>
              <a:t>__(self, name, age):</a:t>
            </a:r>
          </a:p>
          <a:p>
            <a:r>
              <a:rPr lang="en-US" altLang="zh-CN" dirty="0"/>
              <a:t>        self.name = name;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self.age</a:t>
            </a:r>
            <a:r>
              <a:rPr lang="en-US" altLang="zh-CN" dirty="0"/>
              <a:t> = age;</a:t>
            </a:r>
          </a:p>
          <a:p>
            <a:endParaRPr lang="en-US" altLang="zh-CN" dirty="0"/>
          </a:p>
          <a:p>
            <a:r>
              <a:rPr lang="en-US" altLang="zh-CN" dirty="0"/>
              <a:t>user=User('</a:t>
            </a:r>
            <a:r>
              <a:rPr lang="zh-CN" altLang="en-US" dirty="0"/>
              <a:t>两点水</a:t>
            </a:r>
            <a:r>
              <a:rPr lang="en-US" altLang="zh-CN" dirty="0"/>
              <a:t>',23)</a:t>
            </a:r>
          </a:p>
          <a:p>
            <a:endParaRPr lang="en-US" altLang="zh-CN" dirty="0"/>
          </a:p>
          <a:p>
            <a:r>
              <a:rPr lang="zh-CN" altLang="en-US" dirty="0"/>
              <a:t>       实际上，创建一个类的过程是分为两步的，一步是创建类的对象，还有一步就是对类进行初始化。</a:t>
            </a:r>
          </a:p>
          <a:p>
            <a:endParaRPr lang="zh-CN" altLang="en-US" dirty="0"/>
          </a:p>
          <a:p>
            <a:r>
              <a:rPr lang="en-US" altLang="zh-CN" dirty="0"/>
              <a:t>__new__ </a:t>
            </a:r>
            <a:r>
              <a:rPr lang="zh-CN" altLang="en-US" dirty="0"/>
              <a:t>是用来创建类并返回这个类的实例</a:t>
            </a:r>
            <a:r>
              <a:rPr lang="en-US" altLang="zh-CN" dirty="0"/>
              <a:t>, </a:t>
            </a:r>
            <a:r>
              <a:rPr lang="zh-CN" altLang="en-US" dirty="0"/>
              <a:t>而</a:t>
            </a:r>
            <a:r>
              <a:rPr lang="en-US" altLang="zh-CN" dirty="0"/>
              <a:t>__</a:t>
            </a:r>
            <a:r>
              <a:rPr lang="en-US" altLang="zh-CN" dirty="0" err="1"/>
              <a:t>init</a:t>
            </a:r>
            <a:r>
              <a:rPr lang="en-US" altLang="zh-CN" dirty="0"/>
              <a:t>__ </a:t>
            </a:r>
            <a:r>
              <a:rPr lang="zh-CN" altLang="en-US" dirty="0"/>
              <a:t>只是将传入的参数来初始化该实例</a:t>
            </a:r>
            <a:r>
              <a:rPr lang="en-US" altLang="zh-CN" dirty="0"/>
              <a:t>.__new__ </a:t>
            </a:r>
            <a:r>
              <a:rPr lang="zh-CN" altLang="en-US" dirty="0"/>
              <a:t>在创建一个实例的过程中必定会被调用</a:t>
            </a:r>
            <a:r>
              <a:rPr lang="en-US" altLang="zh-CN" dirty="0"/>
              <a:t>,</a:t>
            </a:r>
            <a:r>
              <a:rPr lang="zh-CN" altLang="en-US" dirty="0"/>
              <a:t>但 </a:t>
            </a:r>
            <a:r>
              <a:rPr lang="en-US" altLang="zh-CN" dirty="0"/>
              <a:t>__</a:t>
            </a:r>
            <a:r>
              <a:rPr lang="en-US" altLang="zh-CN" dirty="0" err="1"/>
              <a:t>init</a:t>
            </a:r>
            <a:r>
              <a:rPr lang="en-US" altLang="zh-CN" dirty="0"/>
              <a:t>__ </a:t>
            </a:r>
            <a:r>
              <a:rPr lang="zh-CN" altLang="en-US" dirty="0"/>
              <a:t>就不一定，比如通过 </a:t>
            </a:r>
            <a:r>
              <a:rPr lang="en-US" altLang="zh-CN" dirty="0" err="1"/>
              <a:t>pickle.load</a:t>
            </a:r>
            <a:r>
              <a:rPr lang="en-US" altLang="zh-CN" dirty="0"/>
              <a:t> </a:t>
            </a:r>
            <a:r>
              <a:rPr lang="zh-CN" altLang="en-US" dirty="0"/>
              <a:t>的方式反序列化一个实例时就不会调用 </a:t>
            </a:r>
            <a:r>
              <a:rPr lang="en-US" altLang="zh-CN" dirty="0"/>
              <a:t>__</a:t>
            </a:r>
            <a:r>
              <a:rPr lang="en-US" altLang="zh-CN" dirty="0" err="1"/>
              <a:t>init</a:t>
            </a:r>
            <a:r>
              <a:rPr lang="en-US" altLang="zh-CN" dirty="0"/>
              <a:t>__ </a:t>
            </a:r>
            <a:r>
              <a:rPr lang="zh-CN" altLang="en-US" dirty="0"/>
              <a:t>方法。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6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Python</a:t>
            </a:r>
            <a:r>
              <a:rPr lang="zh-CN" altLang="en-US" dirty="0"/>
              <a:t>的</a:t>
            </a:r>
            <a:r>
              <a:rPr lang="en-US" altLang="zh-CN" dirty="0"/>
              <a:t>Magic Method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830360" y="966311"/>
            <a:ext cx="10257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def __new__(</a:t>
            </a:r>
            <a:r>
              <a:rPr lang="en-US" altLang="zh-CN" dirty="0" err="1"/>
              <a:t>cls</a:t>
            </a:r>
            <a:r>
              <a:rPr lang="en-US" altLang="zh-CN" dirty="0"/>
              <a:t>) </a:t>
            </a:r>
            <a:r>
              <a:rPr lang="zh-CN" altLang="en-US" dirty="0"/>
              <a:t>是在 </a:t>
            </a:r>
            <a:r>
              <a:rPr lang="en-US" altLang="zh-CN" dirty="0" err="1"/>
              <a:t>def</a:t>
            </a:r>
            <a:r>
              <a:rPr lang="en-US" altLang="zh-CN" dirty="0"/>
              <a:t> __</a:t>
            </a:r>
            <a:r>
              <a:rPr lang="en-US" altLang="zh-CN" dirty="0" err="1"/>
              <a:t>init</a:t>
            </a:r>
            <a:r>
              <a:rPr lang="en-US" altLang="zh-CN" dirty="0"/>
              <a:t>__(self) </a:t>
            </a:r>
            <a:r>
              <a:rPr lang="zh-CN" altLang="en-US" dirty="0"/>
              <a:t>方法之前调用的，作用是返回一个实例对象。还有一点需要注意的是：</a:t>
            </a:r>
            <a:r>
              <a:rPr lang="en-US" altLang="zh-CN" dirty="0"/>
              <a:t>__new__ </a:t>
            </a:r>
            <a:r>
              <a:rPr lang="zh-CN" altLang="en-US" dirty="0"/>
              <a:t>方法总是需要返回该类的一个实例，而 </a:t>
            </a:r>
            <a:r>
              <a:rPr lang="en-US" altLang="zh-CN" dirty="0"/>
              <a:t>__</a:t>
            </a:r>
            <a:r>
              <a:rPr lang="en-US" altLang="zh-CN" dirty="0" err="1"/>
              <a:t>init</a:t>
            </a:r>
            <a:r>
              <a:rPr lang="en-US" altLang="zh-CN" dirty="0"/>
              <a:t>__ </a:t>
            </a:r>
            <a:r>
              <a:rPr lang="zh-CN" altLang="en-US" dirty="0"/>
              <a:t>不能返回除了 </a:t>
            </a:r>
            <a:r>
              <a:rPr lang="en-US" altLang="zh-CN" dirty="0"/>
              <a:t>None </a:t>
            </a:r>
            <a:r>
              <a:rPr lang="zh-CN" altLang="en-US" dirty="0"/>
              <a:t>的任何值。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具体的示例：                                                                     结果：</a:t>
            </a:r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EE15BD-4AEC-4BFC-8A37-023DD2CD9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147" y="2448081"/>
            <a:ext cx="4162425" cy="40100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4FE11C7-8567-4ED7-A135-07FF48790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450" y="2611816"/>
            <a:ext cx="3162300" cy="9715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A57C908-7C2F-4D6D-A472-4E1D15D72306}"/>
              </a:ext>
            </a:extLst>
          </p:cNvPr>
          <p:cNvSpPr txBox="1"/>
          <p:nvPr/>
        </p:nvSpPr>
        <p:spPr>
          <a:xfrm>
            <a:off x="6370320" y="4181476"/>
            <a:ext cx="4495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通过打印的结果来看，我们就可以知道一个类创建的过程是怎样的了，先是调用了 </a:t>
            </a:r>
            <a:r>
              <a:rPr lang="en-US" altLang="zh-CN" dirty="0"/>
              <a:t>__new__ </a:t>
            </a:r>
            <a:r>
              <a:rPr lang="zh-CN" altLang="en-US" dirty="0"/>
              <a:t>方法来创建一个对象，把参数传给 </a:t>
            </a:r>
            <a:r>
              <a:rPr lang="en-US" altLang="zh-CN" dirty="0"/>
              <a:t>__</a:t>
            </a:r>
            <a:r>
              <a:rPr lang="en-US" altLang="zh-CN" dirty="0" err="1"/>
              <a:t>init</a:t>
            </a:r>
            <a:r>
              <a:rPr lang="en-US" altLang="zh-CN" dirty="0"/>
              <a:t>__ </a:t>
            </a:r>
            <a:r>
              <a:rPr lang="zh-CN" altLang="en-US" dirty="0"/>
              <a:t>方法进行实例化。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827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Python</a:t>
            </a:r>
            <a:r>
              <a:rPr lang="zh-CN" altLang="en-US" dirty="0"/>
              <a:t>的</a:t>
            </a:r>
            <a:r>
              <a:rPr lang="en-US" altLang="zh-CN" dirty="0"/>
              <a:t>Magic Method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830360" y="1119697"/>
            <a:ext cx="10257544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三、属性的访问控制</a:t>
            </a:r>
            <a:endParaRPr lang="en-US" altLang="zh-CN" b="1" dirty="0"/>
          </a:p>
          <a:p>
            <a:endParaRPr lang="en-US" altLang="zh-CN" dirty="0"/>
          </a:p>
          <a:p>
            <a:r>
              <a:rPr lang="en-US" altLang="zh-CN" dirty="0"/>
              <a:t>Python </a:t>
            </a:r>
            <a:r>
              <a:rPr lang="zh-CN" altLang="en-US" dirty="0"/>
              <a:t>可以通过魔术方法来实现封装。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43" y="2250385"/>
            <a:ext cx="10828792" cy="317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3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Python</a:t>
            </a:r>
            <a:r>
              <a:rPr lang="zh-CN" altLang="en-US" dirty="0"/>
              <a:t>的</a:t>
            </a:r>
            <a:r>
              <a:rPr lang="en-US" altLang="zh-CN" dirty="0"/>
              <a:t>Magic Method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830360" y="1119697"/>
            <a:ext cx="1025754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四、对象的描述器</a:t>
            </a:r>
            <a:endParaRPr lang="en-US" altLang="zh-CN" b="1" dirty="0"/>
          </a:p>
          <a:p>
            <a:endParaRPr lang="en-US" altLang="zh-CN" dirty="0"/>
          </a:p>
          <a:p>
            <a:r>
              <a:rPr lang="zh-CN" altLang="en-US" dirty="0"/>
              <a:t>      一般来说，一个描述器是一个有“绑定行为”的对象属性 </a:t>
            </a:r>
            <a:r>
              <a:rPr lang="en-US" altLang="zh-CN" dirty="0"/>
              <a:t>(object attribute)</a:t>
            </a:r>
            <a:r>
              <a:rPr lang="zh-CN" altLang="en-US" dirty="0"/>
              <a:t>，它的访问控制被描述器协议方法重写。</a:t>
            </a:r>
          </a:p>
          <a:p>
            <a:endParaRPr lang="zh-CN" altLang="en-US" dirty="0"/>
          </a:p>
          <a:p>
            <a:r>
              <a:rPr lang="zh-CN" altLang="en-US" dirty="0"/>
              <a:t>       这些方法是 </a:t>
            </a:r>
            <a:r>
              <a:rPr lang="en-US" altLang="zh-CN" dirty="0"/>
              <a:t>__get__(), __set__() , </a:t>
            </a:r>
            <a:r>
              <a:rPr lang="zh-CN" altLang="en-US" dirty="0"/>
              <a:t>和 </a:t>
            </a:r>
            <a:r>
              <a:rPr lang="en-US" altLang="zh-CN" dirty="0"/>
              <a:t>__delete__() </a:t>
            </a:r>
            <a:r>
              <a:rPr lang="zh-CN" altLang="en-US" dirty="0"/>
              <a:t>。有这些方法的对象叫做描述器。</a:t>
            </a:r>
          </a:p>
          <a:p>
            <a:endParaRPr lang="zh-CN" altLang="en-US" dirty="0"/>
          </a:p>
          <a:p>
            <a:r>
              <a:rPr lang="zh-CN" altLang="en-US" dirty="0"/>
              <a:t>       默认对属性的访问控制是从对象的字典里面 </a:t>
            </a:r>
            <a:r>
              <a:rPr lang="en-US" altLang="zh-CN" dirty="0"/>
              <a:t>(__</a:t>
            </a:r>
            <a:r>
              <a:rPr lang="en-US" altLang="zh-CN" dirty="0" err="1"/>
              <a:t>dict</a:t>
            </a:r>
            <a:r>
              <a:rPr lang="en-US" altLang="zh-CN" dirty="0"/>
              <a:t>__) </a:t>
            </a:r>
            <a:r>
              <a:rPr lang="zh-CN" altLang="en-US" dirty="0"/>
              <a:t>中获取 </a:t>
            </a:r>
            <a:r>
              <a:rPr lang="en-US" altLang="zh-CN" dirty="0"/>
              <a:t>(get) , </a:t>
            </a:r>
            <a:r>
              <a:rPr lang="zh-CN" altLang="en-US" dirty="0"/>
              <a:t>设置 </a:t>
            </a:r>
            <a:r>
              <a:rPr lang="en-US" altLang="zh-CN" dirty="0"/>
              <a:t>(set) </a:t>
            </a:r>
            <a:r>
              <a:rPr lang="zh-CN" altLang="en-US" dirty="0"/>
              <a:t>和删除 </a:t>
            </a:r>
            <a:r>
              <a:rPr lang="en-US" altLang="zh-CN" dirty="0"/>
              <a:t>(delete) </a:t>
            </a:r>
            <a:r>
              <a:rPr lang="zh-CN" altLang="en-US" dirty="0"/>
              <a:t>。</a:t>
            </a:r>
          </a:p>
          <a:p>
            <a:endParaRPr lang="zh-CN" altLang="en-US" dirty="0"/>
          </a:p>
          <a:p>
            <a:r>
              <a:rPr lang="zh-CN" altLang="en-US" dirty="0"/>
              <a:t>     举例来说， </a:t>
            </a:r>
            <a:r>
              <a:rPr lang="en-US" altLang="zh-CN" dirty="0" err="1"/>
              <a:t>a.x</a:t>
            </a:r>
            <a:r>
              <a:rPr lang="en-US" altLang="zh-CN" dirty="0"/>
              <a:t> </a:t>
            </a:r>
            <a:r>
              <a:rPr lang="zh-CN" altLang="en-US" dirty="0"/>
              <a:t>的查找顺序是</a:t>
            </a:r>
            <a:r>
              <a:rPr lang="en-US" altLang="zh-CN" dirty="0"/>
              <a:t>, a.__</a:t>
            </a:r>
            <a:r>
              <a:rPr lang="en-US" altLang="zh-CN" dirty="0" err="1"/>
              <a:t>dict</a:t>
            </a:r>
            <a:r>
              <a:rPr lang="en-US" altLang="zh-CN" dirty="0"/>
              <a:t>__['x'] , </a:t>
            </a:r>
            <a:r>
              <a:rPr lang="zh-CN" altLang="en-US" dirty="0"/>
              <a:t>然后 </a:t>
            </a:r>
            <a:r>
              <a:rPr lang="en-US" altLang="zh-CN" dirty="0"/>
              <a:t>type(a).__</a:t>
            </a:r>
            <a:r>
              <a:rPr lang="en-US" altLang="zh-CN" dirty="0" err="1"/>
              <a:t>dict</a:t>
            </a:r>
            <a:r>
              <a:rPr lang="en-US" altLang="zh-CN" dirty="0"/>
              <a:t>__['x'] , </a:t>
            </a:r>
            <a:r>
              <a:rPr lang="zh-CN" altLang="en-US" dirty="0"/>
              <a:t>然后找 </a:t>
            </a:r>
            <a:r>
              <a:rPr lang="en-US" altLang="zh-CN" dirty="0"/>
              <a:t>type(a) </a:t>
            </a:r>
            <a:r>
              <a:rPr lang="zh-CN" altLang="en-US" dirty="0"/>
              <a:t>的父类 </a:t>
            </a:r>
            <a:r>
              <a:rPr lang="en-US" altLang="zh-CN" dirty="0"/>
              <a:t>( </a:t>
            </a:r>
            <a:r>
              <a:rPr lang="zh-CN" altLang="en-US" dirty="0"/>
              <a:t>不包括元类 </a:t>
            </a:r>
            <a:r>
              <a:rPr lang="en-US" altLang="zh-CN" dirty="0"/>
              <a:t>(</a:t>
            </a:r>
            <a:r>
              <a:rPr lang="en-US" altLang="zh-CN" dirty="0" err="1"/>
              <a:t>metaclass</a:t>
            </a:r>
            <a:r>
              <a:rPr lang="en-US" altLang="zh-CN" dirty="0"/>
              <a:t>) ).</a:t>
            </a:r>
            <a:r>
              <a:rPr lang="zh-CN" altLang="en-US" dirty="0"/>
              <a:t>如果查找到的值是一个描述器</a:t>
            </a:r>
            <a:r>
              <a:rPr lang="en-US" altLang="zh-CN" dirty="0"/>
              <a:t>, Python </a:t>
            </a:r>
            <a:r>
              <a:rPr lang="zh-CN" altLang="en-US" dirty="0"/>
              <a:t>就会调用描述器的方法来重写默认的控制行为。</a:t>
            </a:r>
          </a:p>
          <a:p>
            <a:endParaRPr lang="zh-CN" altLang="en-US" dirty="0"/>
          </a:p>
          <a:p>
            <a:r>
              <a:rPr lang="zh-CN" altLang="en-US" dirty="0"/>
              <a:t>       这个重写发生在这个查找环节的哪里取决于定义了哪个描述器方法。</a:t>
            </a:r>
          </a:p>
          <a:p>
            <a:endParaRPr lang="zh-CN" altLang="en-US" dirty="0"/>
          </a:p>
          <a:p>
            <a:r>
              <a:rPr lang="zh-CN" altLang="en-US" dirty="0"/>
              <a:t>       在面向对象编程时，如果一个类的属性有相互依赖的关系时，使用描述器来编写代码可以很巧妙的组织逻辑。在 </a:t>
            </a:r>
            <a:r>
              <a:rPr lang="en-US" altLang="zh-CN" dirty="0"/>
              <a:t>Django </a:t>
            </a:r>
            <a:r>
              <a:rPr lang="zh-CN" altLang="en-US" dirty="0"/>
              <a:t>的 </a:t>
            </a:r>
            <a:r>
              <a:rPr lang="en-US" altLang="zh-CN" dirty="0"/>
              <a:t>ORM </a:t>
            </a:r>
            <a:r>
              <a:rPr lang="zh-CN" altLang="en-US" dirty="0"/>
              <a:t>中</a:t>
            </a:r>
            <a:r>
              <a:rPr lang="en-US" altLang="zh-CN" dirty="0"/>
              <a:t>,</a:t>
            </a:r>
            <a:r>
              <a:rPr lang="en-US" altLang="zh-CN" dirty="0" err="1"/>
              <a:t>models.Model</a:t>
            </a:r>
            <a:r>
              <a:rPr lang="en-US" altLang="zh-CN" dirty="0"/>
              <a:t> </a:t>
            </a:r>
            <a:r>
              <a:rPr lang="zh-CN" altLang="en-US" dirty="0"/>
              <a:t>中的 </a:t>
            </a:r>
            <a:r>
              <a:rPr lang="en-US" altLang="zh-CN" dirty="0" err="1"/>
              <a:t>InterField</a:t>
            </a:r>
            <a:r>
              <a:rPr lang="en-US" altLang="zh-CN" dirty="0"/>
              <a:t> </a:t>
            </a:r>
            <a:r>
              <a:rPr lang="zh-CN" altLang="en-US" dirty="0"/>
              <a:t>等字段</a:t>
            </a:r>
            <a:r>
              <a:rPr lang="en-US" altLang="zh-CN" dirty="0"/>
              <a:t>, </a:t>
            </a:r>
            <a:r>
              <a:rPr lang="zh-CN" altLang="en-US" dirty="0"/>
              <a:t>就是通过描述器来实现功能的。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58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CPU</a:t>
            </a:r>
            <a:r>
              <a:rPr lang="zh-CN" altLang="en-US" dirty="0"/>
              <a:t>的架构与分类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372275" y="1720840"/>
            <a:ext cx="9447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/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8D09A4-9106-4BBF-8462-CEB112F46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046" y="1576713"/>
            <a:ext cx="7590157" cy="453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819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Python</a:t>
            </a:r>
            <a:r>
              <a:rPr lang="zh-CN" altLang="en-US" dirty="0"/>
              <a:t>的</a:t>
            </a:r>
            <a:r>
              <a:rPr lang="en-US" altLang="zh-CN" dirty="0"/>
              <a:t>Magic Method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830360" y="922412"/>
            <a:ext cx="1025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我们先看下下面的例子：                                                           输出结果：</a:t>
            </a:r>
            <a:endParaRPr lang="en-US" altLang="zh-CN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A030406-44FB-4B61-B6DC-1DA33B0F1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" y="1452189"/>
            <a:ext cx="5377766" cy="508676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2C304D2-8027-4EC7-8420-B00BB8DE8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685" y="1452189"/>
            <a:ext cx="2047875" cy="36004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2DF24E5-F461-4057-96B0-B31149C849ED}"/>
              </a:ext>
            </a:extLst>
          </p:cNvPr>
          <p:cNvSpPr txBox="1"/>
          <p:nvPr/>
        </p:nvSpPr>
        <p:spPr>
          <a:xfrm>
            <a:off x="7589520" y="5349240"/>
            <a:ext cx="4236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通过这个例子，可以很好的观察到 </a:t>
            </a:r>
            <a:r>
              <a:rPr lang="en-US" altLang="zh-CN" dirty="0"/>
              <a:t>__get__() </a:t>
            </a:r>
            <a:r>
              <a:rPr lang="zh-CN" altLang="en-US" dirty="0"/>
              <a:t>和 </a:t>
            </a:r>
            <a:r>
              <a:rPr lang="en-US" altLang="zh-CN" dirty="0"/>
              <a:t>__set__() </a:t>
            </a:r>
            <a:r>
              <a:rPr lang="zh-CN" altLang="en-US" dirty="0"/>
              <a:t>这些方法的调用。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98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Python</a:t>
            </a:r>
            <a:r>
              <a:rPr lang="zh-CN" altLang="en-US" dirty="0"/>
              <a:t>的</a:t>
            </a:r>
            <a:r>
              <a:rPr lang="en-US" altLang="zh-CN" dirty="0"/>
              <a:t>Magic Method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830360" y="895546"/>
            <a:ext cx="102575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五、自定义容器（</a:t>
            </a:r>
            <a:r>
              <a:rPr lang="en-US" altLang="zh-CN" dirty="0"/>
              <a:t>Container</a:t>
            </a:r>
            <a:r>
              <a:rPr lang="zh-CN" altLang="en-US" dirty="0"/>
              <a:t>）</a:t>
            </a:r>
            <a:endParaRPr lang="en-US" altLang="zh-CN" sz="1050" dirty="0"/>
          </a:p>
          <a:p>
            <a:endParaRPr lang="en-US" altLang="zh-CN" dirty="0"/>
          </a:p>
          <a:p>
            <a:r>
              <a:rPr lang="zh-CN" altLang="en-US" dirty="0"/>
              <a:t>       常见的容器类型有</a:t>
            </a:r>
            <a:r>
              <a:rPr lang="en-US" altLang="zh-CN" dirty="0"/>
              <a:t>: </a:t>
            </a:r>
            <a:r>
              <a:rPr lang="en-US" altLang="zh-CN" dirty="0" err="1"/>
              <a:t>dict</a:t>
            </a:r>
            <a:r>
              <a:rPr lang="en-US" altLang="zh-CN" dirty="0"/>
              <a:t>, tuple, list, string</a:t>
            </a:r>
            <a:r>
              <a:rPr lang="zh-CN" altLang="en-US" dirty="0"/>
              <a:t>。其中 </a:t>
            </a:r>
            <a:r>
              <a:rPr lang="en-US" altLang="zh-CN" dirty="0"/>
              <a:t>tuple, string </a:t>
            </a:r>
            <a:r>
              <a:rPr lang="zh-CN" altLang="en-US" dirty="0"/>
              <a:t>是不可变容器，</a:t>
            </a:r>
            <a:r>
              <a:rPr lang="en-US" altLang="zh-CN" dirty="0" err="1"/>
              <a:t>dict</a:t>
            </a:r>
            <a:r>
              <a:rPr lang="en-US" altLang="zh-CN" dirty="0"/>
              <a:t>, list </a:t>
            </a:r>
            <a:r>
              <a:rPr lang="zh-CN" altLang="en-US" dirty="0"/>
              <a:t>是可变容器。</a:t>
            </a:r>
          </a:p>
          <a:p>
            <a:endParaRPr lang="zh-CN" altLang="en-US" dirty="0"/>
          </a:p>
          <a:p>
            <a:r>
              <a:rPr lang="zh-CN" altLang="en-US" dirty="0"/>
              <a:t>可变容器和不可变容器的区别在于，不可变容器一旦赋值后，不可对其中的某个元素进行修改。</a:t>
            </a:r>
          </a:p>
          <a:p>
            <a:endParaRPr lang="en-US" altLang="zh-CN" dirty="0"/>
          </a:p>
          <a:p>
            <a:r>
              <a:rPr lang="zh-CN" altLang="en-US" dirty="0"/>
              <a:t>自定义容器：</a:t>
            </a:r>
            <a:endParaRPr lang="en-US" altLang="zh-CN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916" y="2873191"/>
            <a:ext cx="8990417" cy="366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37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Python</a:t>
            </a:r>
            <a:r>
              <a:rPr lang="zh-CN" altLang="en-US" dirty="0"/>
              <a:t>的</a:t>
            </a:r>
            <a:r>
              <a:rPr lang="en-US" altLang="zh-CN" dirty="0"/>
              <a:t>Magic Method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830360" y="895546"/>
            <a:ext cx="10257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六、运算符相关的魔术方法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、比较运算符</a:t>
            </a:r>
            <a:endParaRPr lang="en-US" altLang="zh-CN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87" y="1999532"/>
            <a:ext cx="10612331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2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Python</a:t>
            </a:r>
            <a:r>
              <a:rPr lang="zh-CN" altLang="en-US" dirty="0"/>
              <a:t>的</a:t>
            </a:r>
            <a:r>
              <a:rPr lang="en-US" altLang="zh-CN" dirty="0"/>
              <a:t>Magic Method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830360" y="895546"/>
            <a:ext cx="1025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、算术运算符</a:t>
            </a:r>
            <a:endParaRPr lang="en-US" altLang="zh-CN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662" y="1335642"/>
            <a:ext cx="8634981" cy="510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57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3368838" y="1178379"/>
            <a:ext cx="23339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art</a:t>
            </a:r>
            <a:endParaRPr lang="zh-CN" altLang="en-US" sz="44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extBox 22"/>
          <p:cNvSpPr txBox="1"/>
          <p:nvPr/>
        </p:nvSpPr>
        <p:spPr>
          <a:xfrm>
            <a:off x="5087873" y="1192198"/>
            <a:ext cx="12298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13</a:t>
            </a:r>
            <a:endParaRPr lang="zh-CN" altLang="en-US" sz="66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 flipV="1">
            <a:off x="3223967" y="2650411"/>
            <a:ext cx="5778631" cy="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cxnSpLocks/>
          </p:cNvCxnSpPr>
          <p:nvPr/>
        </p:nvCxnSpPr>
        <p:spPr>
          <a:xfrm>
            <a:off x="3223967" y="4815492"/>
            <a:ext cx="5882326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5"/>
          <p:cNvSpPr txBox="1"/>
          <p:nvPr/>
        </p:nvSpPr>
        <p:spPr>
          <a:xfrm>
            <a:off x="154598" y="3014448"/>
            <a:ext cx="11882803" cy="1350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7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枚举类</a:t>
            </a:r>
            <a:endParaRPr lang="en-US" altLang="zh-CN" sz="72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372184" y="1500481"/>
            <a:ext cx="627365" cy="532885"/>
            <a:chOff x="1979712" y="2065412"/>
            <a:chExt cx="2059245" cy="1872208"/>
          </a:xfrm>
        </p:grpSpPr>
        <p:sp>
          <p:nvSpPr>
            <p:cNvPr id="8" name="圆角矩形 7"/>
            <p:cNvSpPr/>
            <p:nvPr/>
          </p:nvSpPr>
          <p:spPr>
            <a:xfrm>
              <a:off x="1979712" y="2065412"/>
              <a:ext cx="2059245" cy="187220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823C1E"/>
                </a:solidFill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5914" y="2353444"/>
              <a:ext cx="1264590" cy="1319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771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枚举类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830360" y="1119697"/>
            <a:ext cx="102575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一、枚举类的使用</a:t>
            </a:r>
            <a:endParaRPr lang="en-US" altLang="zh-CN" b="1" dirty="0"/>
          </a:p>
          <a:p>
            <a:endParaRPr lang="zh-CN" altLang="en-US" dirty="0"/>
          </a:p>
          <a:p>
            <a:r>
              <a:rPr lang="zh-CN" altLang="en-US" dirty="0"/>
              <a:t> </a:t>
            </a:r>
            <a:r>
              <a:rPr lang="en-US" altLang="zh-CN" dirty="0"/>
              <a:t>Python </a:t>
            </a:r>
            <a:r>
              <a:rPr lang="zh-CN" altLang="en-US" dirty="0"/>
              <a:t>提供了 </a:t>
            </a:r>
            <a:r>
              <a:rPr lang="en-US" altLang="zh-CN" dirty="0" err="1"/>
              <a:t>Enum</a:t>
            </a:r>
            <a:r>
              <a:rPr lang="en-US" altLang="zh-CN" dirty="0"/>
              <a:t> </a:t>
            </a:r>
            <a:r>
              <a:rPr lang="zh-CN" altLang="en-US" dirty="0"/>
              <a:t>类来定义一个枚举类，如下面例子：</a:t>
            </a:r>
          </a:p>
          <a:p>
            <a:endParaRPr lang="zh-CN" altLang="en-US" dirty="0"/>
          </a:p>
          <a:p>
            <a:endParaRPr lang="en-US" altLang="zh-CN" dirty="0"/>
          </a:p>
          <a:p>
            <a:r>
              <a:rPr lang="en-US" altLang="zh-CN" dirty="0"/>
              <a:t>from </a:t>
            </a:r>
            <a:r>
              <a:rPr lang="en-US" altLang="zh-CN" dirty="0" err="1"/>
              <a:t>enum</a:t>
            </a:r>
            <a:r>
              <a:rPr lang="en-US" altLang="zh-CN" dirty="0"/>
              <a:t> import </a:t>
            </a:r>
            <a:r>
              <a:rPr lang="en-US" altLang="zh-CN" dirty="0" err="1"/>
              <a:t>Enum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Month = </a:t>
            </a:r>
            <a:r>
              <a:rPr lang="en-US" altLang="zh-CN" dirty="0" err="1"/>
              <a:t>Enum</a:t>
            </a:r>
            <a:r>
              <a:rPr lang="en-US" altLang="zh-CN" dirty="0"/>
              <a:t>('Month', ('Jan', 'Feb', 'Mar', 'Apr', 'May', 'Jun', 'Jul', 'Aug', 'Sep', 'Oct', 'Nov', 'Dec'))</a:t>
            </a:r>
          </a:p>
          <a:p>
            <a:endParaRPr lang="en-US" altLang="zh-CN" dirty="0"/>
          </a:p>
          <a:p>
            <a:r>
              <a:rPr lang="en-US" altLang="zh-CN" dirty="0"/>
              <a:t># </a:t>
            </a:r>
            <a:r>
              <a:rPr lang="zh-CN" altLang="en-US" dirty="0"/>
              <a:t>遍历枚举类型</a:t>
            </a:r>
          </a:p>
          <a:p>
            <a:r>
              <a:rPr lang="en-US" altLang="zh-CN" dirty="0"/>
              <a:t>for name, member in </a:t>
            </a:r>
            <a:r>
              <a:rPr lang="en-US" altLang="zh-CN" dirty="0" err="1"/>
              <a:t>Month.__members__.items</a:t>
            </a:r>
            <a:r>
              <a:rPr lang="en-US" altLang="zh-CN" dirty="0"/>
              <a:t>():</a:t>
            </a:r>
          </a:p>
          <a:p>
            <a:r>
              <a:rPr lang="en-US" altLang="zh-CN" dirty="0"/>
              <a:t>    print(name, '---------', member, '----------', </a:t>
            </a:r>
            <a:r>
              <a:rPr lang="en-US" altLang="zh-CN" dirty="0" err="1"/>
              <a:t>member.value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r>
              <a:rPr lang="en-US" altLang="zh-CN" dirty="0"/>
              <a:t># </a:t>
            </a:r>
            <a:r>
              <a:rPr lang="zh-CN" altLang="en-US" dirty="0"/>
              <a:t>直接引用一个常量</a:t>
            </a:r>
          </a:p>
          <a:p>
            <a:r>
              <a:rPr lang="en-US" altLang="zh-CN" dirty="0"/>
              <a:t>print('\n', </a:t>
            </a:r>
            <a:r>
              <a:rPr lang="en-US" altLang="zh-CN" dirty="0" err="1"/>
              <a:t>Month.Jan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93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枚举类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755491" y="966311"/>
            <a:ext cx="10257544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输出的结果如下：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       上面的代码，我们创建了一个有关月份的枚举类型 </a:t>
            </a:r>
            <a:r>
              <a:rPr lang="en-US" altLang="zh-CN" dirty="0"/>
              <a:t>Month </a:t>
            </a:r>
            <a:r>
              <a:rPr lang="zh-CN" altLang="en-US" dirty="0"/>
              <a:t>，第一个参数 </a:t>
            </a:r>
            <a:r>
              <a:rPr lang="en-US" altLang="zh-CN" dirty="0"/>
              <a:t>Month </a:t>
            </a:r>
            <a:r>
              <a:rPr lang="zh-CN" altLang="en-US" dirty="0"/>
              <a:t>表示的是该枚举类的类名，第二个 </a:t>
            </a:r>
            <a:r>
              <a:rPr lang="en-US" altLang="zh-CN" dirty="0"/>
              <a:t>tuple </a:t>
            </a:r>
            <a:r>
              <a:rPr lang="zh-CN" altLang="en-US" dirty="0"/>
              <a:t>参数，表示的是枚举类的值；枚举类通过 </a:t>
            </a:r>
            <a:r>
              <a:rPr lang="en-US" altLang="zh-CN" dirty="0"/>
              <a:t>__members__ </a:t>
            </a:r>
            <a:r>
              <a:rPr lang="zh-CN" altLang="en-US" dirty="0"/>
              <a:t>遍历它的所有成员的方法。</a:t>
            </a:r>
          </a:p>
          <a:p>
            <a:endParaRPr lang="zh-CN" altLang="en-US" dirty="0"/>
          </a:p>
          <a:p>
            <a:r>
              <a:rPr lang="zh-CN" altLang="en-US" dirty="0"/>
              <a:t>       注意的一点是 ， </a:t>
            </a:r>
            <a:r>
              <a:rPr lang="en-US" altLang="zh-CN" dirty="0" err="1"/>
              <a:t>member.value</a:t>
            </a:r>
            <a:r>
              <a:rPr lang="en-US" altLang="zh-CN" dirty="0"/>
              <a:t> </a:t>
            </a:r>
            <a:r>
              <a:rPr lang="zh-CN" altLang="en-US" dirty="0"/>
              <a:t>是自动赋给成员的 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zh-CN" altLang="en-US" dirty="0"/>
              <a:t>类型的常量，默认是从 </a:t>
            </a:r>
            <a:r>
              <a:rPr lang="en-US" altLang="zh-CN" dirty="0"/>
              <a:t>1 </a:t>
            </a:r>
            <a:r>
              <a:rPr lang="zh-CN" altLang="en-US" dirty="0"/>
              <a:t>开始的。</a:t>
            </a:r>
          </a:p>
          <a:p>
            <a:endParaRPr lang="zh-CN" altLang="en-US" dirty="0"/>
          </a:p>
          <a:p>
            <a:r>
              <a:rPr lang="zh-CN" altLang="en-US" dirty="0"/>
              <a:t>        而且 </a:t>
            </a:r>
            <a:r>
              <a:rPr lang="en-US" altLang="zh-CN" dirty="0" err="1"/>
              <a:t>Enum</a:t>
            </a:r>
            <a:r>
              <a:rPr lang="en-US" altLang="zh-CN" dirty="0"/>
              <a:t> </a:t>
            </a:r>
            <a:r>
              <a:rPr lang="zh-CN" altLang="en-US" dirty="0"/>
              <a:t>的成员均为单例（</a:t>
            </a:r>
            <a:r>
              <a:rPr lang="en-US" altLang="zh-CN" dirty="0"/>
              <a:t>Singleton</a:t>
            </a:r>
            <a:r>
              <a:rPr lang="zh-CN" altLang="en-US" dirty="0"/>
              <a:t>），并且不可实例化，不可更改。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688" y="1400661"/>
            <a:ext cx="996315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83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枚举类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830360" y="966311"/>
            <a:ext cx="1025754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二、</a:t>
            </a:r>
            <a:r>
              <a:rPr lang="en-US" altLang="zh-CN" b="1" dirty="0" err="1"/>
              <a:t>Enum</a:t>
            </a:r>
            <a:r>
              <a:rPr lang="en-US" altLang="zh-CN" b="1" dirty="0"/>
              <a:t> </a:t>
            </a:r>
            <a:r>
              <a:rPr lang="zh-CN" altLang="en-US" b="1" dirty="0"/>
              <a:t>的源码</a:t>
            </a:r>
            <a:endParaRPr lang="en-US" altLang="zh-CN" b="1" dirty="0"/>
          </a:p>
          <a:p>
            <a:endParaRPr lang="zh-CN" altLang="en-US" dirty="0"/>
          </a:p>
          <a:p>
            <a:r>
              <a:rPr lang="en-US" altLang="zh-CN" dirty="0"/>
              <a:t>    Enum </a:t>
            </a:r>
            <a:r>
              <a:rPr lang="zh-CN" altLang="en-US" dirty="0"/>
              <a:t>在模块 </a:t>
            </a:r>
            <a:r>
              <a:rPr lang="en-US" altLang="zh-CN" dirty="0"/>
              <a:t>enum.py </a:t>
            </a:r>
            <a:r>
              <a:rPr lang="zh-CN" altLang="en-US" dirty="0"/>
              <a:t>中，下面是</a:t>
            </a:r>
            <a:r>
              <a:rPr lang="en-US" altLang="zh-CN" dirty="0" err="1"/>
              <a:t>Enum</a:t>
            </a:r>
            <a:r>
              <a:rPr lang="en-US" altLang="zh-CN" dirty="0"/>
              <a:t> </a:t>
            </a:r>
            <a:r>
              <a:rPr lang="zh-CN" altLang="en-US" dirty="0"/>
              <a:t>类的片段：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 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可以看到，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Enum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是继承元类 </a:t>
            </a:r>
            <a:r>
              <a:rPr lang="en-US" altLang="zh-CN" b="0" i="0" u="none" strike="noStrike" dirty="0" err="1">
                <a:solidFill>
                  <a:srgbClr val="24292E"/>
                </a:solidFill>
                <a:effectLst/>
                <a:latin typeface="-apple-system"/>
              </a:rPr>
              <a:t>EnumMeta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的，</a:t>
            </a:r>
            <a:r>
              <a:rPr lang="zh-CN" altLang="en-US" dirty="0"/>
              <a:t>再看看 </a:t>
            </a:r>
            <a:r>
              <a:rPr lang="en-US" altLang="zh-CN" dirty="0" err="1"/>
              <a:t>EnumMeta</a:t>
            </a:r>
            <a:r>
              <a:rPr lang="en-US" altLang="zh-CN" dirty="0"/>
              <a:t> </a:t>
            </a:r>
            <a:r>
              <a:rPr lang="zh-CN" altLang="en-US" dirty="0"/>
              <a:t>的相关片段：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 </a:t>
            </a:r>
            <a:r>
              <a:rPr lang="zh-CN" altLang="en-US" dirty="0"/>
              <a:t>首先 </a:t>
            </a:r>
            <a:r>
              <a:rPr lang="en-US" altLang="zh-CN" dirty="0"/>
              <a:t>__members__ </a:t>
            </a:r>
            <a:r>
              <a:rPr lang="zh-CN" altLang="en-US" dirty="0"/>
              <a:t>方法返回的是一个包含一个 </a:t>
            </a:r>
            <a:r>
              <a:rPr lang="en-US" altLang="zh-CN" dirty="0" err="1"/>
              <a:t>Dict</a:t>
            </a:r>
            <a:r>
              <a:rPr lang="en-US" altLang="zh-CN" dirty="0"/>
              <a:t> </a:t>
            </a:r>
            <a:r>
              <a:rPr lang="zh-CN" altLang="en-US" dirty="0"/>
              <a:t>既 </a:t>
            </a:r>
            <a:r>
              <a:rPr lang="en-US" altLang="zh-CN" dirty="0"/>
              <a:t>Map </a:t>
            </a:r>
            <a:r>
              <a:rPr lang="zh-CN" altLang="en-US" dirty="0"/>
              <a:t>的 </a:t>
            </a:r>
            <a:r>
              <a:rPr lang="en-US" altLang="zh-CN" dirty="0" err="1"/>
              <a:t>MappingProxyType</a:t>
            </a:r>
            <a:r>
              <a:rPr lang="zh-CN" altLang="en-US" dirty="0"/>
              <a:t>，并且通过 </a:t>
            </a:r>
            <a:r>
              <a:rPr lang="en-US" altLang="zh-CN" dirty="0"/>
              <a:t>@property </a:t>
            </a:r>
            <a:r>
              <a:rPr lang="zh-CN" altLang="en-US" dirty="0"/>
              <a:t>将方法 </a:t>
            </a:r>
            <a:r>
              <a:rPr lang="en-US" altLang="zh-CN" dirty="0"/>
              <a:t>__members__(</a:t>
            </a:r>
            <a:r>
              <a:rPr lang="en-US" altLang="zh-CN" dirty="0" err="1"/>
              <a:t>cls</a:t>
            </a:r>
            <a:r>
              <a:rPr lang="en-US" altLang="zh-CN" dirty="0"/>
              <a:t>) </a:t>
            </a:r>
            <a:r>
              <a:rPr lang="zh-CN" altLang="en-US" dirty="0"/>
              <a:t>的访问方式改变为了变量的的形式，那么就可以直接通过 </a:t>
            </a:r>
            <a:r>
              <a:rPr lang="en-US" altLang="zh-CN" dirty="0"/>
              <a:t>__members__ </a:t>
            </a:r>
            <a:r>
              <a:rPr lang="zh-CN" altLang="en-US" dirty="0"/>
              <a:t>来进行访问了。</a:t>
            </a:r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A08786-DF11-40C3-B5D1-33A79C3FA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307" y="1922911"/>
            <a:ext cx="5581650" cy="12287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0D9B266-6E01-4E63-84D8-9F0F4B018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2259" y="3554157"/>
            <a:ext cx="6987481" cy="201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4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枚举类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830360" y="966311"/>
            <a:ext cx="1025754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三、自定义类型的枚举</a:t>
            </a:r>
            <a:endParaRPr lang="en-US" altLang="zh-CN" b="1" dirty="0"/>
          </a:p>
          <a:p>
            <a:endParaRPr lang="en-US" altLang="zh-CN" dirty="0"/>
          </a:p>
          <a:p>
            <a:r>
              <a:rPr lang="zh-CN" altLang="en-US" dirty="0"/>
              <a:t>      我们可以使用 </a:t>
            </a:r>
            <a:r>
              <a:rPr lang="en-US" altLang="zh-CN" dirty="0" err="1"/>
              <a:t>Enum</a:t>
            </a:r>
            <a:r>
              <a:rPr lang="en-US" altLang="zh-CN" dirty="0"/>
              <a:t> </a:t>
            </a:r>
            <a:r>
              <a:rPr lang="zh-CN" altLang="en-US" dirty="0"/>
              <a:t>派生出自定义类，修改上述例子：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r>
              <a:rPr lang="zh-CN" altLang="en-US" dirty="0"/>
              <a:t> 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07965F-E3FB-4B74-860B-C62D7D199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720" y="1954440"/>
            <a:ext cx="6237922" cy="430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1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枚举类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886361" y="1514116"/>
            <a:ext cx="102575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输出的结果如下：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        通过上面的例子，可以知道枚举模块定义了具有迭代 </a:t>
            </a:r>
            <a:r>
              <a:rPr lang="en-US" altLang="zh-CN" dirty="0"/>
              <a:t>(</a:t>
            </a:r>
            <a:r>
              <a:rPr lang="en-US" altLang="zh-CN" dirty="0" err="1"/>
              <a:t>interator</a:t>
            </a:r>
            <a:r>
              <a:rPr lang="en-US" altLang="zh-CN" dirty="0"/>
              <a:t>) </a:t>
            </a:r>
            <a:r>
              <a:rPr lang="zh-CN" altLang="en-US" dirty="0"/>
              <a:t>和比较</a:t>
            </a:r>
            <a:r>
              <a:rPr lang="en-US" altLang="zh-CN" dirty="0"/>
              <a:t>(comparison) </a:t>
            </a:r>
            <a:r>
              <a:rPr lang="zh-CN" altLang="en-US" dirty="0"/>
              <a:t>功能的枚举类型。 它可以用来为值创建明确定义的符号，而不是使用具体的整数或字符串。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61" y="1995287"/>
            <a:ext cx="10145541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Python</a:t>
            </a:r>
            <a:r>
              <a:rPr lang="zh-CN" altLang="en-US" dirty="0"/>
              <a:t>的优点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372275" y="1720840"/>
            <a:ext cx="9447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/>
              <a:t>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DAA0E2C-873A-467E-943C-33FF8CDCB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476" y="1561753"/>
            <a:ext cx="6095046" cy="455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228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枚举类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830360" y="966311"/>
            <a:ext cx="1025754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四、枚举的比较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      因为枚举成员不是有序的，所以它们只支持通过标识</a:t>
            </a:r>
            <a:r>
              <a:rPr lang="en-US" altLang="zh-CN" dirty="0"/>
              <a:t>(identity) </a:t>
            </a:r>
            <a:r>
              <a:rPr lang="zh-CN" altLang="en-US" dirty="0"/>
              <a:t>和相等性 </a:t>
            </a:r>
            <a:r>
              <a:rPr lang="en-US" altLang="zh-CN" dirty="0"/>
              <a:t>(equality) </a:t>
            </a:r>
            <a:r>
              <a:rPr lang="zh-CN" altLang="en-US" dirty="0"/>
              <a:t>进行比较。下面来看看 </a:t>
            </a:r>
            <a:r>
              <a:rPr lang="en-US" altLang="zh-CN" dirty="0"/>
              <a:t>== </a:t>
            </a:r>
            <a:r>
              <a:rPr lang="zh-CN" altLang="en-US" dirty="0"/>
              <a:t>和 </a:t>
            </a:r>
            <a:r>
              <a:rPr lang="en-US" altLang="zh-CN" dirty="0"/>
              <a:t>is </a:t>
            </a:r>
            <a:r>
              <a:rPr lang="zh-CN" altLang="en-US" dirty="0"/>
              <a:t>的使用：</a:t>
            </a:r>
          </a:p>
          <a:p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14AB69-C3E1-4727-BB87-ACB279F71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234" y="2425164"/>
            <a:ext cx="5403532" cy="403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4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枚举类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830360" y="892169"/>
            <a:ext cx="10257544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输出的结果：</a:t>
            </a:r>
          </a:p>
          <a:p>
            <a:endParaRPr lang="zh-CN" altLang="en-US" dirty="0"/>
          </a:p>
          <a:p>
            <a:r>
              <a:rPr lang="en-US" altLang="zh-CN" dirty="0"/>
              <a:t>False True</a:t>
            </a:r>
          </a:p>
          <a:p>
            <a:r>
              <a:rPr lang="en-US" altLang="zh-CN" dirty="0"/>
              <a:t>False True</a:t>
            </a:r>
          </a:p>
          <a:p>
            <a:r>
              <a:rPr lang="en-US" altLang="zh-CN" dirty="0"/>
              <a:t>Error : '&lt;' not supported between instances of 'User' and 'User‘</a:t>
            </a:r>
          </a:p>
          <a:p>
            <a:endParaRPr lang="en-US" altLang="zh-CN" dirty="0"/>
          </a:p>
          <a:p>
            <a:r>
              <a:rPr lang="zh-CN" altLang="en-US" dirty="0"/>
              <a:t>      可以看到最后的输出结果，报了个异常，那是因为大于和小于比较运算符引发 </a:t>
            </a:r>
            <a:r>
              <a:rPr lang="en-US" altLang="zh-CN" dirty="0" err="1"/>
              <a:t>TypeError</a:t>
            </a:r>
            <a:r>
              <a:rPr lang="en-US" altLang="zh-CN" dirty="0"/>
              <a:t> </a:t>
            </a:r>
            <a:r>
              <a:rPr lang="zh-CN" altLang="en-US" dirty="0"/>
              <a:t>异常。也就是 </a:t>
            </a:r>
            <a:r>
              <a:rPr lang="en-US" altLang="zh-CN" dirty="0" err="1"/>
              <a:t>Enum</a:t>
            </a:r>
            <a:r>
              <a:rPr lang="en-US" altLang="zh-CN" dirty="0"/>
              <a:t> </a:t>
            </a:r>
            <a:r>
              <a:rPr lang="zh-CN" altLang="en-US" dirty="0"/>
              <a:t>类的枚举是不支持大小运算符的比较的。</a:t>
            </a:r>
          </a:p>
          <a:p>
            <a:r>
              <a:rPr lang="zh-CN" altLang="en-US" dirty="0"/>
              <a:t>    </a:t>
            </a:r>
          </a:p>
          <a:p>
            <a:r>
              <a:rPr lang="zh-CN" altLang="en-US" dirty="0"/>
              <a:t>       下面讲一个使用 </a:t>
            </a:r>
            <a:r>
              <a:rPr lang="en-US" altLang="zh-CN" dirty="0" err="1"/>
              <a:t>IntEnum</a:t>
            </a:r>
            <a:r>
              <a:rPr lang="en-US" altLang="zh-CN" dirty="0"/>
              <a:t> </a:t>
            </a:r>
            <a:r>
              <a:rPr lang="zh-CN" altLang="en-US" dirty="0"/>
              <a:t>类进行枚举，支持比较功能的例子。</a:t>
            </a:r>
            <a:endParaRPr lang="en-US" altLang="zh-CN" dirty="0"/>
          </a:p>
          <a:p>
            <a:r>
              <a:rPr lang="en-US" altLang="zh-CN" dirty="0"/>
              <a:t>                                                                                             </a:t>
            </a:r>
          </a:p>
          <a:p>
            <a:r>
              <a:rPr lang="en-US" altLang="zh-CN" dirty="0"/>
              <a:t>                                                                                                   </a:t>
            </a:r>
            <a:r>
              <a:rPr lang="zh-CN" altLang="en-US" dirty="0"/>
              <a:t>输出</a:t>
            </a:r>
            <a:r>
              <a:rPr lang="en-US" altLang="zh-CN" dirty="0"/>
              <a:t>;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D343FD-39E1-4C76-B121-E3164DE1E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0" y="3824741"/>
            <a:ext cx="3779753" cy="257605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7BEC80B-4DDF-46EE-B50E-4D00A94E6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651" y="4477022"/>
            <a:ext cx="20955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53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3368838" y="1178379"/>
            <a:ext cx="23339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art</a:t>
            </a:r>
            <a:endParaRPr lang="zh-CN" altLang="en-US" sz="44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extBox 22"/>
          <p:cNvSpPr txBox="1"/>
          <p:nvPr/>
        </p:nvSpPr>
        <p:spPr>
          <a:xfrm>
            <a:off x="5087873" y="1192198"/>
            <a:ext cx="12298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14</a:t>
            </a:r>
            <a:endParaRPr lang="zh-CN" altLang="en-US" sz="66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 flipV="1">
            <a:off x="3223967" y="2650411"/>
            <a:ext cx="5778631" cy="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cxnSpLocks/>
          </p:cNvCxnSpPr>
          <p:nvPr/>
        </p:nvCxnSpPr>
        <p:spPr>
          <a:xfrm>
            <a:off x="3223967" y="4815492"/>
            <a:ext cx="5882326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5"/>
          <p:cNvSpPr txBox="1"/>
          <p:nvPr/>
        </p:nvSpPr>
        <p:spPr>
          <a:xfrm>
            <a:off x="154598" y="3014448"/>
            <a:ext cx="11882803" cy="1350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7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元 类</a:t>
            </a:r>
            <a:endParaRPr lang="en-US" altLang="zh-CN" sz="72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372184" y="1500481"/>
            <a:ext cx="627365" cy="532885"/>
            <a:chOff x="1979712" y="2065412"/>
            <a:chExt cx="2059245" cy="1872208"/>
          </a:xfrm>
        </p:grpSpPr>
        <p:sp>
          <p:nvSpPr>
            <p:cNvPr id="8" name="圆角矩形 7"/>
            <p:cNvSpPr/>
            <p:nvPr/>
          </p:nvSpPr>
          <p:spPr>
            <a:xfrm>
              <a:off x="1979712" y="2065412"/>
              <a:ext cx="2059245" cy="187220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823C1E"/>
                </a:solidFill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5914" y="2353444"/>
              <a:ext cx="1264590" cy="1319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403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元 类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830360" y="1119697"/>
            <a:ext cx="1025754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一、</a:t>
            </a:r>
            <a:r>
              <a:rPr lang="en-US" altLang="zh-CN" b="1" dirty="0"/>
              <a:t>Python </a:t>
            </a:r>
            <a:r>
              <a:rPr lang="zh-CN" altLang="en-US" b="1" dirty="0"/>
              <a:t>中类也是对象</a:t>
            </a:r>
          </a:p>
          <a:p>
            <a:endParaRPr lang="en-US" altLang="zh-CN" dirty="0"/>
          </a:p>
          <a:p>
            <a:r>
              <a:rPr lang="zh-CN" altLang="en-US" dirty="0"/>
              <a:t>      类是一组用来描述如何生成一个对象的代码段。在 </a:t>
            </a:r>
            <a:r>
              <a:rPr lang="en-US" altLang="zh-CN" dirty="0"/>
              <a:t>Python </a:t>
            </a:r>
            <a:r>
              <a:rPr lang="zh-CN" altLang="en-US" dirty="0"/>
              <a:t>中，可以把类理解成也是一种对象。</a:t>
            </a:r>
          </a:p>
          <a:p>
            <a:endParaRPr lang="en-US" altLang="zh-CN" dirty="0"/>
          </a:p>
          <a:p>
            <a:r>
              <a:rPr lang="zh-CN" altLang="en-US" b="1" dirty="0"/>
              <a:t>例子如下：</a:t>
            </a:r>
            <a:endParaRPr lang="en-US" altLang="zh-CN" b="1" dirty="0"/>
          </a:p>
          <a:p>
            <a:endParaRPr lang="zh-CN" altLang="en-US" dirty="0"/>
          </a:p>
          <a:p>
            <a:r>
              <a:rPr lang="en-US" altLang="zh-CN" dirty="0"/>
              <a:t>class </a:t>
            </a:r>
            <a:r>
              <a:rPr lang="en-US" altLang="zh-CN" dirty="0" err="1"/>
              <a:t>ObjectCreator</a:t>
            </a:r>
            <a:r>
              <a:rPr lang="en-US" altLang="zh-CN" dirty="0"/>
              <a:t>(object):</a:t>
            </a:r>
          </a:p>
          <a:p>
            <a:r>
              <a:rPr lang="en-US" altLang="zh-CN" dirty="0"/>
              <a:t>    pass</a:t>
            </a:r>
          </a:p>
          <a:p>
            <a:endParaRPr lang="en-US" altLang="zh-CN" dirty="0"/>
          </a:p>
          <a:p>
            <a:r>
              <a:rPr lang="en-US" altLang="zh-CN" dirty="0" err="1"/>
              <a:t>mObject</a:t>
            </a:r>
            <a:r>
              <a:rPr lang="en-US" altLang="zh-CN" dirty="0"/>
              <a:t> = </a:t>
            </a:r>
            <a:r>
              <a:rPr lang="en-US" altLang="zh-CN" dirty="0" err="1"/>
              <a:t>ObjectCreator</a:t>
            </a:r>
            <a:r>
              <a:rPr lang="en-US" altLang="zh-CN" dirty="0"/>
              <a:t>()</a:t>
            </a:r>
          </a:p>
          <a:p>
            <a:r>
              <a:rPr lang="en-US" altLang="zh-CN" dirty="0"/>
              <a:t>print(</a:t>
            </a:r>
            <a:r>
              <a:rPr lang="en-US" altLang="zh-CN" dirty="0" err="1"/>
              <a:t>mObject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输出结果：</a:t>
            </a:r>
            <a:endParaRPr lang="en-US" altLang="zh-CN" b="1" dirty="0"/>
          </a:p>
          <a:p>
            <a:endParaRPr lang="en-US" altLang="zh-CN" dirty="0"/>
          </a:p>
          <a:p>
            <a:r>
              <a:rPr lang="en-US" altLang="zh-CN" dirty="0"/>
              <a:t>&lt;__main__.</a:t>
            </a:r>
            <a:r>
              <a:rPr lang="en-US" altLang="zh-CN" dirty="0" err="1"/>
              <a:t>ObjectCreator</a:t>
            </a:r>
            <a:r>
              <a:rPr lang="en-US" altLang="zh-CN" dirty="0"/>
              <a:t> object at 0x00000000023EE048&gt;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4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元 类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960353" y="1317817"/>
            <a:ext cx="1025754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二、使用 </a:t>
            </a:r>
            <a:r>
              <a:rPr lang="en-US" altLang="zh-CN" b="1" dirty="0"/>
              <a:t>type() </a:t>
            </a:r>
            <a:r>
              <a:rPr lang="zh-CN" altLang="en-US" b="1" dirty="0"/>
              <a:t>动态创建类</a:t>
            </a:r>
            <a:endParaRPr lang="en-US" altLang="zh-CN" b="1" dirty="0"/>
          </a:p>
          <a:p>
            <a:endParaRPr lang="en-US" altLang="zh-CN" dirty="0"/>
          </a:p>
          <a:p>
            <a:r>
              <a:rPr lang="zh-CN" altLang="en-US" dirty="0"/>
              <a:t>        因为类也是对象，所以我们可以在程序运行的时候创建类。</a:t>
            </a:r>
            <a:r>
              <a:rPr lang="en-US" altLang="zh-CN" dirty="0"/>
              <a:t>Python </a:t>
            </a:r>
            <a:r>
              <a:rPr lang="zh-CN" altLang="en-US" dirty="0"/>
              <a:t>是动态语言。</a:t>
            </a:r>
          </a:p>
          <a:p>
            <a:endParaRPr lang="zh-CN" altLang="en-US" dirty="0"/>
          </a:p>
          <a:p>
            <a:r>
              <a:rPr lang="en-US" altLang="zh-CN" dirty="0"/>
              <a:t>         type() </a:t>
            </a:r>
            <a:r>
              <a:rPr lang="zh-CN" altLang="en-US" dirty="0"/>
              <a:t>函数可以查看一个类型或变量的类型。</a:t>
            </a:r>
          </a:p>
          <a:p>
            <a:r>
              <a:rPr lang="en-US" altLang="zh-CN" dirty="0"/>
              <a:t> </a:t>
            </a:r>
          </a:p>
          <a:p>
            <a:r>
              <a:rPr lang="zh-CN" altLang="en-US" b="1" dirty="0"/>
              <a:t>例子如下：</a:t>
            </a:r>
            <a:endParaRPr lang="en-US" altLang="zh-CN" b="1" dirty="0"/>
          </a:p>
          <a:p>
            <a:endParaRPr lang="en-US" altLang="zh-CN" dirty="0"/>
          </a:p>
          <a:p>
            <a:r>
              <a:rPr lang="zh-CN" altLang="en-US" dirty="0"/>
              <a:t>        首先我们新建一个 </a:t>
            </a:r>
            <a:r>
              <a:rPr lang="en-US" altLang="zh-CN" dirty="0"/>
              <a:t>hello.py </a:t>
            </a:r>
            <a:r>
              <a:rPr lang="zh-CN" altLang="en-US" dirty="0"/>
              <a:t>的模块，然后定义一个 </a:t>
            </a:r>
            <a:r>
              <a:rPr lang="en-US" altLang="zh-CN" dirty="0"/>
              <a:t>Hello </a:t>
            </a:r>
            <a:r>
              <a:rPr lang="zh-CN" altLang="en-US" dirty="0"/>
              <a:t>的 </a:t>
            </a:r>
            <a:r>
              <a:rPr lang="en-US" altLang="zh-CN" dirty="0"/>
              <a:t>class </a:t>
            </a:r>
            <a:r>
              <a:rPr lang="zh-CN" altLang="en-US" dirty="0"/>
              <a:t>，</a:t>
            </a:r>
          </a:p>
          <a:p>
            <a:endParaRPr lang="zh-CN" altLang="en-US" dirty="0"/>
          </a:p>
          <a:p>
            <a:endParaRPr lang="en-US" altLang="zh-CN" dirty="0"/>
          </a:p>
          <a:p>
            <a:r>
              <a:rPr lang="zh-CN" altLang="en-US" dirty="0"/>
              <a:t>      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   </a:t>
            </a:r>
            <a:r>
              <a:rPr lang="zh-CN" altLang="en-US" dirty="0"/>
              <a:t>然后在另一个模块中引用 </a:t>
            </a:r>
            <a:r>
              <a:rPr lang="en-US" altLang="zh-CN" dirty="0"/>
              <a:t>hello </a:t>
            </a:r>
            <a:r>
              <a:rPr lang="zh-CN" altLang="en-US" dirty="0"/>
              <a:t>模块，并输出相应的信息。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69AF1A-C852-434C-8E2B-9D0C6189A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750" y="3995473"/>
            <a:ext cx="447675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10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元 类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830360" y="1119697"/>
            <a:ext cx="1025754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输出结果：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47631F-B7F3-4330-8026-C41A8F943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948" y="1343025"/>
            <a:ext cx="5219700" cy="20859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C8BC951-C81E-4142-A207-ACEDBF4DD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1380" y="4610100"/>
            <a:ext cx="43434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3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元 类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830360" y="966311"/>
            <a:ext cx="102575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type() </a:t>
            </a:r>
            <a:r>
              <a:rPr lang="zh-CN" altLang="en-US" dirty="0"/>
              <a:t>函数不仅可以返回一个对象的类型，也可以创建出新的类型。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    通过 </a:t>
            </a:r>
            <a:r>
              <a:rPr lang="en-US" altLang="zh-CN" dirty="0"/>
              <a:t>type() </a:t>
            </a:r>
            <a:r>
              <a:rPr lang="zh-CN" altLang="en-US" dirty="0"/>
              <a:t>函数创建出上面例子中的 </a:t>
            </a:r>
            <a:r>
              <a:rPr lang="en-US" altLang="zh-CN" dirty="0"/>
              <a:t>Hello </a:t>
            </a:r>
            <a:r>
              <a:rPr lang="zh-CN" altLang="en-US" dirty="0"/>
              <a:t>类：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DC54C4-E253-4E1D-A9E2-99858DB5B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908" y="2133742"/>
            <a:ext cx="5657850" cy="40386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A717AF9-8584-4228-BDB3-F72DCC69C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9317" y="3595550"/>
            <a:ext cx="2771775" cy="88582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6A5AA29-2FCD-4E6B-BA99-6BDF4A7CCB1B}"/>
              </a:ext>
            </a:extLst>
          </p:cNvPr>
          <p:cNvSpPr txBox="1"/>
          <p:nvPr/>
        </p:nvSpPr>
        <p:spPr>
          <a:xfrm>
            <a:off x="7829317" y="286634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输出结果：</a:t>
            </a:r>
          </a:p>
        </p:txBody>
      </p:sp>
    </p:spTree>
    <p:extLst>
      <p:ext uri="{BB962C8B-B14F-4D97-AF65-F5344CB8AC3E}">
        <p14:creationId xmlns:p14="http://schemas.microsoft.com/office/powerpoint/2010/main" val="35746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元 类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960353" y="1729297"/>
            <a:ext cx="102575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三、什么是元类</a:t>
            </a:r>
            <a:endParaRPr lang="en-US" altLang="zh-CN" b="1" dirty="0"/>
          </a:p>
          <a:p>
            <a:endParaRPr lang="en-US" altLang="zh-CN" dirty="0"/>
          </a:p>
          <a:p>
            <a:r>
              <a:rPr lang="zh-CN" altLang="en-US" dirty="0"/>
              <a:t>     元类就是用来创建类的。也可以换个理解方式就是：元类就是类的类。通过上面 </a:t>
            </a:r>
            <a:r>
              <a:rPr lang="en-US" altLang="zh-CN" dirty="0"/>
              <a:t>type( ) </a:t>
            </a:r>
            <a:r>
              <a:rPr lang="zh-CN" altLang="en-US" dirty="0"/>
              <a:t>函数的介绍，我们知道可以通过 </a:t>
            </a:r>
            <a:r>
              <a:rPr lang="en-US" altLang="zh-CN" dirty="0"/>
              <a:t>type() </a:t>
            </a:r>
            <a:r>
              <a:rPr lang="zh-CN" altLang="en-US" dirty="0"/>
              <a:t>函数创建类：</a:t>
            </a:r>
          </a:p>
          <a:p>
            <a:endParaRPr lang="zh-CN" altLang="en-US" dirty="0"/>
          </a:p>
          <a:p>
            <a:endParaRPr lang="en-US" altLang="zh-CN" dirty="0"/>
          </a:p>
          <a:p>
            <a:r>
              <a:rPr lang="zh-CN" altLang="en-US" dirty="0"/>
              <a:t>     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  </a:t>
            </a:r>
            <a:r>
              <a:rPr lang="zh-CN" altLang="en-US" dirty="0"/>
              <a:t>实际上 </a:t>
            </a:r>
            <a:r>
              <a:rPr lang="en-US" altLang="zh-CN" dirty="0"/>
              <a:t>type() </a:t>
            </a:r>
            <a:r>
              <a:rPr lang="zh-CN" altLang="en-US" dirty="0"/>
              <a:t>函数是一个元类。</a:t>
            </a:r>
            <a:r>
              <a:rPr lang="en-US" altLang="zh-CN" dirty="0"/>
              <a:t>type() </a:t>
            </a:r>
            <a:r>
              <a:rPr lang="zh-CN" altLang="en-US" dirty="0"/>
              <a:t>就是 </a:t>
            </a:r>
            <a:r>
              <a:rPr lang="en-US" altLang="zh-CN" dirty="0"/>
              <a:t>Python </a:t>
            </a:r>
            <a:r>
              <a:rPr lang="zh-CN" altLang="en-US" dirty="0"/>
              <a:t>在背后用来创建所有类的元类。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0ED6A6-7B18-42E3-8616-EFE2B208D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002" y="3352800"/>
            <a:ext cx="50673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06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元 类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830360" y="1119697"/>
            <a:ext cx="10257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四、自定义元类</a:t>
            </a:r>
            <a:endParaRPr lang="en-US" altLang="zh-CN" b="1" dirty="0"/>
          </a:p>
          <a:p>
            <a:endParaRPr lang="en-US" altLang="zh-CN" dirty="0"/>
          </a:p>
          <a:p>
            <a:r>
              <a:rPr lang="en-US" altLang="zh-CN" dirty="0"/>
              <a:t>     </a:t>
            </a:r>
            <a:r>
              <a:rPr lang="en-US" altLang="zh-CN" dirty="0" err="1"/>
              <a:t>metaclass</a:t>
            </a:r>
            <a:r>
              <a:rPr lang="zh-CN" altLang="en-US" dirty="0"/>
              <a:t>，直译为元类。先定义</a:t>
            </a:r>
            <a:r>
              <a:rPr lang="en-US" altLang="zh-CN" dirty="0" err="1"/>
              <a:t>metaclass</a:t>
            </a:r>
            <a:r>
              <a:rPr lang="zh-CN" altLang="en-US" dirty="0"/>
              <a:t>，就可以创建类，最后创建实例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 Python </a:t>
            </a:r>
            <a:r>
              <a:rPr lang="zh-CN" altLang="en-US" dirty="0"/>
              <a:t>会在类的定义中寻找 </a:t>
            </a:r>
            <a:r>
              <a:rPr lang="en-US" altLang="zh-CN" dirty="0"/>
              <a:t>__</a:t>
            </a:r>
            <a:r>
              <a:rPr lang="en-US" altLang="zh-CN" dirty="0" err="1"/>
              <a:t>metaclass</a:t>
            </a:r>
            <a:r>
              <a:rPr lang="en-US" altLang="zh-CN" dirty="0"/>
              <a:t>__ </a:t>
            </a:r>
            <a:r>
              <a:rPr lang="zh-CN" altLang="en-US" dirty="0"/>
              <a:t>属性，如果找到了，</a:t>
            </a:r>
            <a:r>
              <a:rPr lang="en-US" altLang="zh-CN" dirty="0"/>
              <a:t>Python </a:t>
            </a:r>
            <a:r>
              <a:rPr lang="zh-CN" altLang="en-US" dirty="0"/>
              <a:t>就会用它来创建类 </a:t>
            </a:r>
            <a:r>
              <a:rPr lang="en-US" altLang="zh-CN" dirty="0" err="1"/>
              <a:t>MyObject</a:t>
            </a:r>
            <a:r>
              <a:rPr lang="zh-CN" altLang="en-US" dirty="0"/>
              <a:t>，如果没有找到，就会用内建的 </a:t>
            </a:r>
            <a:r>
              <a:rPr lang="en-US" altLang="zh-CN" dirty="0"/>
              <a:t>type </a:t>
            </a:r>
            <a:r>
              <a:rPr lang="zh-CN" altLang="en-US" dirty="0"/>
              <a:t>函数来创建这个类。流程图如下：</a:t>
            </a:r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943" y="3042248"/>
            <a:ext cx="6830378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8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元 类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830359" y="1119697"/>
            <a:ext cx="1051559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五、使用元类</a:t>
            </a:r>
            <a:endParaRPr lang="en-US" altLang="zh-CN" b="1" dirty="0"/>
          </a:p>
          <a:p>
            <a:endParaRPr lang="en-US" altLang="zh-CN" dirty="0"/>
          </a:p>
          <a:p>
            <a:r>
              <a:rPr lang="zh-CN" altLang="en-US" dirty="0"/>
              <a:t>    元类的主要用途是创建 </a:t>
            </a:r>
            <a:r>
              <a:rPr lang="en-US" altLang="zh-CN" dirty="0"/>
              <a:t>API</a:t>
            </a:r>
            <a:r>
              <a:rPr lang="zh-CN" altLang="en-US" dirty="0"/>
              <a:t>。一个典型的例子是 </a:t>
            </a:r>
            <a:r>
              <a:rPr lang="en-US" altLang="zh-CN" dirty="0"/>
              <a:t>Django ORM</a:t>
            </a:r>
            <a:r>
              <a:rPr lang="zh-CN" altLang="en-US" dirty="0"/>
              <a:t>。它允许你像这样定义：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class Person(</a:t>
            </a:r>
            <a:r>
              <a:rPr lang="en-US" altLang="zh-CN" dirty="0" err="1"/>
              <a:t>models.Model</a:t>
            </a:r>
            <a:r>
              <a:rPr lang="en-US" altLang="zh-CN" dirty="0"/>
              <a:t>):</a:t>
            </a:r>
          </a:p>
          <a:p>
            <a:r>
              <a:rPr lang="en-US" altLang="zh-CN" dirty="0"/>
              <a:t>    name = </a:t>
            </a:r>
            <a:r>
              <a:rPr lang="en-US" altLang="zh-CN" dirty="0" err="1"/>
              <a:t>models.CharField</a:t>
            </a:r>
            <a:r>
              <a:rPr lang="en-US" altLang="zh-CN" dirty="0"/>
              <a:t>(</a:t>
            </a:r>
            <a:r>
              <a:rPr lang="en-US" altLang="zh-CN" dirty="0" err="1"/>
              <a:t>max_length</a:t>
            </a:r>
            <a:r>
              <a:rPr lang="en-US" altLang="zh-CN" dirty="0"/>
              <a:t>=30)</a:t>
            </a:r>
          </a:p>
          <a:p>
            <a:r>
              <a:rPr lang="en-US" altLang="zh-CN" dirty="0"/>
              <a:t>    age = </a:t>
            </a:r>
            <a:r>
              <a:rPr lang="en-US" altLang="zh-CN" dirty="0" err="1"/>
              <a:t>models.IntegerField</a:t>
            </a:r>
            <a:r>
              <a:rPr lang="en-US" altLang="zh-CN" dirty="0"/>
              <a:t>()</a:t>
            </a:r>
          </a:p>
          <a:p>
            <a:endParaRPr lang="en-US" altLang="zh-CN" dirty="0"/>
          </a:p>
          <a:p>
            <a:r>
              <a:rPr lang="zh-CN" altLang="en-US" dirty="0"/>
              <a:t>但是如果你这样做的话：</a:t>
            </a:r>
          </a:p>
          <a:p>
            <a:endParaRPr lang="zh-CN" altLang="en-US" dirty="0"/>
          </a:p>
          <a:p>
            <a:r>
              <a:rPr lang="en-US" altLang="zh-CN" dirty="0"/>
              <a:t>guy  = Person(name='bob', age='35')</a:t>
            </a:r>
          </a:p>
          <a:p>
            <a:r>
              <a:rPr lang="en-US" altLang="zh-CN" dirty="0"/>
              <a:t>print </a:t>
            </a:r>
            <a:r>
              <a:rPr lang="en-US" altLang="zh-CN" dirty="0" err="1"/>
              <a:t>guy.age</a:t>
            </a:r>
            <a:r>
              <a:rPr lang="en-US" altLang="zh-CN" dirty="0"/>
              <a:t>  </a:t>
            </a:r>
          </a:p>
          <a:p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" panose="020B0604020202020204" pitchFamily="34" charset="0"/>
                <a:ea typeface="-apple-system"/>
              </a:rPr>
              <a:t>   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" panose="020B0604020202020204" pitchFamily="34" charset="0"/>
                <a:ea typeface="-apple-system"/>
              </a:rPr>
              <a:t>这并不会返回一个 IntegerField 对象，而是会返回一个 int，甚至可以直接从数据库中取出数据。</a:t>
            </a:r>
            <a:endParaRPr kumimoji="0" lang="zh-CN" altLang="zh-CN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" panose="020B0604020202020204" pitchFamily="34" charset="0"/>
                <a:ea typeface="-apple-system"/>
              </a:rPr>
              <a:t>这是有可能的，因为 models.Model 定义了 </a:t>
            </a:r>
            <a:r>
              <a:rPr lang="zh-CN" altLang="zh-CN" dirty="0">
                <a:solidFill>
                  <a:srgbClr val="24292E"/>
                </a:solidFill>
                <a:latin typeface="Arial" panose="020B0604020202020204" pitchFamily="34" charset="0"/>
              </a:rPr>
              <a:t>__metaclass__ ，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ea typeface="-apple-system"/>
              </a:rPr>
              <a:t> 并且使用了一些魔法能够将你刚刚定义的简单的Person类转变成对数据库的一个复杂 hook。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1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Python</a:t>
            </a:r>
            <a:r>
              <a:rPr lang="zh-CN" altLang="en-US" dirty="0"/>
              <a:t>的优点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372275" y="1720840"/>
            <a:ext cx="9447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/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EFDCFA-5315-4865-A49C-C34631EEB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487" y="1554163"/>
            <a:ext cx="7531331" cy="463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70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3368838" y="1178379"/>
            <a:ext cx="23339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art</a:t>
            </a:r>
            <a:endParaRPr lang="zh-CN" altLang="en-US" sz="44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extBox 22"/>
          <p:cNvSpPr txBox="1"/>
          <p:nvPr/>
        </p:nvSpPr>
        <p:spPr>
          <a:xfrm>
            <a:off x="5087873" y="1192198"/>
            <a:ext cx="12298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15</a:t>
            </a:r>
            <a:endParaRPr lang="zh-CN" altLang="en-US" sz="66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 flipV="1">
            <a:off x="3223967" y="2650411"/>
            <a:ext cx="5778631" cy="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cxnSpLocks/>
          </p:cNvCxnSpPr>
          <p:nvPr/>
        </p:nvCxnSpPr>
        <p:spPr>
          <a:xfrm>
            <a:off x="3223967" y="4815492"/>
            <a:ext cx="5882326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5"/>
          <p:cNvSpPr txBox="1"/>
          <p:nvPr/>
        </p:nvSpPr>
        <p:spPr>
          <a:xfrm>
            <a:off x="154598" y="3014448"/>
            <a:ext cx="11882803" cy="1350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7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线程与进程</a:t>
            </a:r>
            <a:endParaRPr lang="en-US" altLang="zh-CN" sz="72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372184" y="1500481"/>
            <a:ext cx="627365" cy="532885"/>
            <a:chOff x="1979712" y="2065412"/>
            <a:chExt cx="2059245" cy="1872208"/>
          </a:xfrm>
        </p:grpSpPr>
        <p:sp>
          <p:nvSpPr>
            <p:cNvPr id="8" name="圆角矩形 7"/>
            <p:cNvSpPr/>
            <p:nvPr/>
          </p:nvSpPr>
          <p:spPr>
            <a:xfrm>
              <a:off x="1979712" y="2065412"/>
              <a:ext cx="2059245" cy="187220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823C1E"/>
                </a:solidFill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5914" y="2353444"/>
              <a:ext cx="1264590" cy="1319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468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线程与进程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830360" y="1119697"/>
            <a:ext cx="10257544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线程与进程是操作系统里面的术语，简单来讲，每一个应用程序都有一个自己的进程。操作系统会为这些进程分配一些执行资源，例如内存空间等。</a:t>
            </a:r>
          </a:p>
          <a:p>
            <a:endParaRPr lang="zh-CN" altLang="en-US" dirty="0"/>
          </a:p>
          <a:p>
            <a:r>
              <a:rPr lang="zh-CN" altLang="en-US" dirty="0"/>
              <a:t>      在一个进程内部，要同时干多件事，就需要同时运行多个“子任务”，我们把进程内的这些“子任务”称为线程（</a:t>
            </a:r>
            <a:r>
              <a:rPr lang="en-US" altLang="zh-CN" dirty="0"/>
              <a:t>Thread</a:t>
            </a:r>
            <a:r>
              <a:rPr lang="zh-CN" altLang="en-US" dirty="0"/>
              <a:t>）。</a:t>
            </a:r>
          </a:p>
          <a:p>
            <a:endParaRPr lang="zh-CN" altLang="en-US" dirty="0"/>
          </a:p>
          <a:p>
            <a:r>
              <a:rPr lang="zh-CN" altLang="en-US" dirty="0"/>
              <a:t>      由于每个进程至少要干一件事，所以，一个进程至少有一个线程。</a:t>
            </a:r>
          </a:p>
          <a:p>
            <a:endParaRPr lang="zh-CN" altLang="en-US" dirty="0"/>
          </a:p>
          <a:p>
            <a:r>
              <a:rPr lang="zh-CN" altLang="en-US" dirty="0"/>
              <a:t>那么在 </a:t>
            </a:r>
            <a:r>
              <a:rPr lang="en-US" altLang="zh-CN" dirty="0"/>
              <a:t>Python </a:t>
            </a:r>
            <a:r>
              <a:rPr lang="zh-CN" altLang="en-US" dirty="0"/>
              <a:t>中我们要同时执行多个任务怎么办？</a:t>
            </a:r>
          </a:p>
          <a:p>
            <a:endParaRPr lang="zh-CN" altLang="en-US" b="1" dirty="0"/>
          </a:p>
          <a:p>
            <a:r>
              <a:rPr lang="zh-CN" altLang="en-US" b="1" dirty="0"/>
              <a:t>多任务的实现有</a:t>
            </a:r>
            <a:r>
              <a:rPr lang="en-US" altLang="zh-CN" b="1" dirty="0"/>
              <a:t>3</a:t>
            </a:r>
            <a:r>
              <a:rPr lang="zh-CN" altLang="en-US" b="1" dirty="0"/>
              <a:t>种方式：</a:t>
            </a:r>
          </a:p>
          <a:p>
            <a:endParaRPr lang="zh-CN" altLang="en-US" dirty="0"/>
          </a:p>
          <a:p>
            <a:r>
              <a:rPr lang="zh-CN" altLang="en-US" dirty="0"/>
              <a:t>多进程模式；</a:t>
            </a:r>
          </a:p>
          <a:p>
            <a:endParaRPr lang="en-US" altLang="zh-CN" dirty="0"/>
          </a:p>
          <a:p>
            <a:r>
              <a:rPr lang="zh-CN" altLang="en-US" dirty="0"/>
              <a:t>多线程模式；</a:t>
            </a:r>
          </a:p>
          <a:p>
            <a:endParaRPr lang="en-US" altLang="zh-CN" dirty="0"/>
          </a:p>
          <a:p>
            <a:r>
              <a:rPr lang="zh-CN" altLang="en-US" dirty="0"/>
              <a:t>多进程</a:t>
            </a:r>
            <a:r>
              <a:rPr lang="en-US" altLang="zh-CN" dirty="0"/>
              <a:t>+</a:t>
            </a:r>
            <a:r>
              <a:rPr lang="zh-CN" altLang="en-US" dirty="0"/>
              <a:t>多线程模式。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76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多线程编程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2014355" y="1376454"/>
            <a:ext cx="10257544" cy="10618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线程的状态大概如下：</a:t>
            </a:r>
          </a:p>
          <a:p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New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创建</a:t>
            </a: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Runnable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就绪。等待调度</a:t>
            </a: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Running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运行</a:t>
            </a: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Blocked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阻塞。阻塞可能在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Wait Locked Sleeping</a:t>
            </a: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Dead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消亡</a:t>
            </a: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线程有着不同的状态，也有不同的类型。大致可分为：</a:t>
            </a:r>
          </a:p>
          <a:p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主线程</a:t>
            </a: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子线程</a:t>
            </a: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守护线程（后台线程）</a:t>
            </a: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前台线程</a:t>
            </a: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    </a:t>
            </a: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90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多线程编程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830360" y="1078017"/>
            <a:ext cx="10257544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1.</a:t>
            </a:r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线程的创建</a:t>
            </a: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   Python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提供两个模块进行多线程的操作，分别是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和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threading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。前者是比较低级的模块，用于更底层的操作，一般应用级别的开发不常用。</a:t>
            </a:r>
          </a:p>
          <a:p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     因此，我们使用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threading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来举个例子：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661457-B76C-4BFF-AF2E-00EDD666F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49855"/>
            <a:ext cx="4322082" cy="418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9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多线程编程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830360" y="1078017"/>
            <a:ext cx="10257544" cy="11449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运行结果：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Start main threading</a:t>
            </a: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 Thread-1, @number: 0</a:t>
            </a: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 Thread-2, @number: 0</a:t>
            </a: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 Thread-3, @number: 0</a:t>
            </a: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End Main threading</a:t>
            </a: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 Thread-2, @number: 1</a:t>
            </a: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 Thread-1, @number: 1</a:t>
            </a: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 Thread-3, @number: 1</a:t>
            </a: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 Thread-1, @number: 2</a:t>
            </a: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 Thread-3, @number: 2</a:t>
            </a: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 Thread-2, @number: 2</a:t>
            </a: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 Thread-2, @number: 3</a:t>
            </a: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 Thread-3, @number: 3</a:t>
            </a: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 Thread-1, @number: 3</a:t>
            </a: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 Thread-3, @number: 4</a:t>
            </a: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 Thread-2, @number: 4</a:t>
            </a: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 Thread-1, @number: 4       </a:t>
            </a: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42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多线程编程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830360" y="1078017"/>
            <a:ext cx="10257544" cy="812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2.</a:t>
            </a:r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 线程合并（</a:t>
            </a:r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join</a:t>
            </a:r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方法）</a:t>
            </a: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        从上面的示例打印出来的结果来看，主线程结束后，子线程还在运行。那么我们需要主线程要等待子线程运行完后，再退出，要怎么办呢？</a:t>
            </a:r>
          </a:p>
          <a:p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这时候，就需要用到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join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方法了。</a:t>
            </a:r>
          </a:p>
          <a:p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在上面的例子，新增一段代码，具体如图：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223D2F-7128-486F-907A-3414E5D6E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57400"/>
            <a:ext cx="4542841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64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多线程编程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830360" y="1078017"/>
            <a:ext cx="10257544" cy="10895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      从打印的结果，可以清楚看到，相比上面示例打印出来的结果，主线程是在等待子线程运行结束后才结束的。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Start main threading</a:t>
            </a: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 Thread-1, @number: 0</a:t>
            </a: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 Thread-2, @number: 0</a:t>
            </a: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 Thread-3, @number: 0</a:t>
            </a: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 Thread-1, @number: 1</a:t>
            </a: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 Thread-3, @number: 1</a:t>
            </a: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 Thread-2, @number: 1</a:t>
            </a: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 Thread-2, @number: 2</a:t>
            </a: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 Thread-1, @number: 2</a:t>
            </a: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 Thread-3, @number: 2</a:t>
            </a: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 Thread-2, @number: 3</a:t>
            </a: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 Thread-1, @number: 3</a:t>
            </a: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 Thread-3, @number: 3</a:t>
            </a: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 Thread-3, @number: 4</a:t>
            </a: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 Thread-2, @number: 4</a:t>
            </a: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 Thread-1, @number: 4</a:t>
            </a: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End Main threading</a:t>
            </a: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66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多线程编程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830360" y="1078017"/>
            <a:ext cx="10257544" cy="812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3.</a:t>
            </a:r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 线程同步与互斥锁</a:t>
            </a:r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        使用线程加载获取数据，通常都会造成数据不同步的情况。当然，这时候我们可以给资源进行加锁，也就是访问资源的线程需要获得锁才能访问。</a:t>
            </a:r>
          </a:p>
          <a:p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其中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threading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模块给我们提供了一个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Lock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功能。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lock = 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threading.Lock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()</a:t>
            </a: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在线程中获取锁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lock.acquire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()</a:t>
            </a: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释放锁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lock.release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()</a:t>
            </a: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26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多线程编程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089381" y="1715137"/>
            <a:ext cx="1025754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24292E"/>
                </a:solidFill>
                <a:latin typeface="+mj-ea"/>
                <a:ea typeface="+mj-ea"/>
              </a:rPr>
              <a:t>4.</a:t>
            </a:r>
            <a:r>
              <a:rPr lang="zh-CN" altLang="en-US" b="1" dirty="0">
                <a:solidFill>
                  <a:srgbClr val="24292E"/>
                </a:solidFill>
                <a:latin typeface="+mj-ea"/>
                <a:ea typeface="+mj-ea"/>
              </a:rPr>
              <a:t> </a:t>
            </a:r>
            <a:r>
              <a:rPr lang="en-US" altLang="zh-CN" b="1" dirty="0">
                <a:solidFill>
                  <a:srgbClr val="24292E"/>
                </a:solidFill>
                <a:latin typeface="+mj-ea"/>
                <a:ea typeface="+mj-ea"/>
              </a:rPr>
              <a:t>Condition </a:t>
            </a:r>
            <a:r>
              <a:rPr lang="zh-CN" altLang="en-US" b="1" dirty="0">
                <a:solidFill>
                  <a:srgbClr val="24292E"/>
                </a:solidFill>
                <a:latin typeface="+mj-ea"/>
                <a:ea typeface="+mj-ea"/>
              </a:rPr>
              <a:t>条件变量</a:t>
            </a:r>
            <a:endParaRPr lang="en-US" altLang="zh-CN" b="1" dirty="0">
              <a:solidFill>
                <a:srgbClr val="24292E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24292E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+mj-ea"/>
                <a:ea typeface="+mj-ea"/>
              </a:rPr>
              <a:t>       使用 </a:t>
            </a:r>
            <a:r>
              <a:rPr lang="en-US" altLang="zh-CN" dirty="0">
                <a:solidFill>
                  <a:srgbClr val="24292E"/>
                </a:solidFill>
                <a:latin typeface="+mj-ea"/>
                <a:ea typeface="+mj-ea"/>
              </a:rPr>
              <a:t>Condition </a:t>
            </a:r>
            <a:r>
              <a:rPr lang="zh-CN" altLang="en-US" dirty="0">
                <a:solidFill>
                  <a:srgbClr val="24292E"/>
                </a:solidFill>
                <a:latin typeface="+mj-ea"/>
                <a:ea typeface="+mj-ea"/>
              </a:rPr>
              <a:t>对象可以在某些事件触发或者达到特定的条件后才处理数据，</a:t>
            </a:r>
            <a:r>
              <a:rPr lang="en-US" altLang="zh-CN" dirty="0">
                <a:solidFill>
                  <a:srgbClr val="24292E"/>
                </a:solidFill>
                <a:latin typeface="+mj-ea"/>
                <a:ea typeface="+mj-ea"/>
              </a:rPr>
              <a:t>Condition </a:t>
            </a:r>
            <a:r>
              <a:rPr lang="zh-CN" altLang="en-US" dirty="0">
                <a:solidFill>
                  <a:srgbClr val="24292E"/>
                </a:solidFill>
                <a:latin typeface="+mj-ea"/>
                <a:ea typeface="+mj-ea"/>
              </a:rPr>
              <a:t>除了具有 </a:t>
            </a:r>
            <a:r>
              <a:rPr lang="en-US" altLang="zh-CN" dirty="0">
                <a:solidFill>
                  <a:srgbClr val="24292E"/>
                </a:solidFill>
                <a:latin typeface="+mj-ea"/>
                <a:ea typeface="+mj-ea"/>
              </a:rPr>
              <a:t>Lock </a:t>
            </a:r>
            <a:r>
              <a:rPr lang="zh-CN" altLang="en-US" dirty="0">
                <a:solidFill>
                  <a:srgbClr val="24292E"/>
                </a:solidFill>
                <a:latin typeface="+mj-ea"/>
                <a:ea typeface="+mj-ea"/>
              </a:rPr>
              <a:t>对象的 </a:t>
            </a:r>
            <a:r>
              <a:rPr lang="en-US" altLang="zh-CN" dirty="0">
                <a:solidFill>
                  <a:srgbClr val="24292E"/>
                </a:solidFill>
                <a:latin typeface="+mj-ea"/>
                <a:ea typeface="+mj-ea"/>
              </a:rPr>
              <a:t>acquire </a:t>
            </a:r>
            <a:r>
              <a:rPr lang="zh-CN" altLang="en-US" dirty="0">
                <a:solidFill>
                  <a:srgbClr val="24292E"/>
                </a:solidFill>
                <a:latin typeface="+mj-ea"/>
                <a:ea typeface="+mj-ea"/>
              </a:rPr>
              <a:t>方法和 </a:t>
            </a:r>
            <a:r>
              <a:rPr lang="en-US" altLang="zh-CN" dirty="0">
                <a:solidFill>
                  <a:srgbClr val="24292E"/>
                </a:solidFill>
                <a:latin typeface="+mj-ea"/>
                <a:ea typeface="+mj-ea"/>
              </a:rPr>
              <a:t>release </a:t>
            </a:r>
            <a:r>
              <a:rPr lang="zh-CN" altLang="en-US" dirty="0">
                <a:solidFill>
                  <a:srgbClr val="24292E"/>
                </a:solidFill>
                <a:latin typeface="+mj-ea"/>
                <a:ea typeface="+mj-ea"/>
              </a:rPr>
              <a:t>方法外，还提供了 </a:t>
            </a:r>
            <a:r>
              <a:rPr lang="en-US" altLang="zh-CN" dirty="0">
                <a:solidFill>
                  <a:srgbClr val="24292E"/>
                </a:solidFill>
                <a:latin typeface="+mj-ea"/>
                <a:ea typeface="+mj-ea"/>
              </a:rPr>
              <a:t>wait </a:t>
            </a:r>
            <a:r>
              <a:rPr lang="zh-CN" altLang="en-US" dirty="0">
                <a:solidFill>
                  <a:srgbClr val="24292E"/>
                </a:solidFill>
                <a:latin typeface="+mj-ea"/>
                <a:ea typeface="+mj-ea"/>
              </a:rPr>
              <a:t>和 </a:t>
            </a:r>
            <a:r>
              <a:rPr lang="en-US" altLang="zh-CN" dirty="0">
                <a:solidFill>
                  <a:srgbClr val="24292E"/>
                </a:solidFill>
                <a:latin typeface="+mj-ea"/>
                <a:ea typeface="+mj-ea"/>
              </a:rPr>
              <a:t>notify </a:t>
            </a:r>
            <a:r>
              <a:rPr lang="zh-CN" altLang="en-US" dirty="0">
                <a:solidFill>
                  <a:srgbClr val="24292E"/>
                </a:solidFill>
                <a:latin typeface="+mj-ea"/>
                <a:ea typeface="+mj-ea"/>
              </a:rPr>
              <a:t>方法。</a:t>
            </a:r>
          </a:p>
          <a:p>
            <a:endParaRPr lang="zh-CN" altLang="en-US" dirty="0">
              <a:solidFill>
                <a:srgbClr val="24292E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+mj-ea"/>
                <a:ea typeface="+mj-ea"/>
              </a:rPr>
              <a:t>       线程首先 </a:t>
            </a:r>
            <a:r>
              <a:rPr lang="en-US" altLang="zh-CN" dirty="0">
                <a:solidFill>
                  <a:srgbClr val="24292E"/>
                </a:solidFill>
                <a:latin typeface="+mj-ea"/>
                <a:ea typeface="+mj-ea"/>
              </a:rPr>
              <a:t>acquire </a:t>
            </a:r>
            <a:r>
              <a:rPr lang="zh-CN" altLang="en-US" dirty="0">
                <a:solidFill>
                  <a:srgbClr val="24292E"/>
                </a:solidFill>
                <a:latin typeface="+mj-ea"/>
                <a:ea typeface="+mj-ea"/>
              </a:rPr>
              <a:t>一个条件变量锁。如果条件不足，则该线程 </a:t>
            </a:r>
            <a:r>
              <a:rPr lang="en-US" altLang="zh-CN" dirty="0">
                <a:solidFill>
                  <a:srgbClr val="24292E"/>
                </a:solidFill>
                <a:latin typeface="+mj-ea"/>
                <a:ea typeface="+mj-ea"/>
              </a:rPr>
              <a:t>wait</a:t>
            </a:r>
            <a:r>
              <a:rPr lang="zh-CN" altLang="en-US" dirty="0">
                <a:solidFill>
                  <a:srgbClr val="24292E"/>
                </a:solidFill>
                <a:latin typeface="+mj-ea"/>
                <a:ea typeface="+mj-ea"/>
              </a:rPr>
              <a:t>，如果满足就执行线程，甚至可以 </a:t>
            </a:r>
            <a:r>
              <a:rPr lang="en-US" altLang="zh-CN" dirty="0">
                <a:solidFill>
                  <a:srgbClr val="24292E"/>
                </a:solidFill>
                <a:latin typeface="+mj-ea"/>
                <a:ea typeface="+mj-ea"/>
              </a:rPr>
              <a:t>notify </a:t>
            </a:r>
            <a:r>
              <a:rPr lang="zh-CN" altLang="en-US" dirty="0">
                <a:solidFill>
                  <a:srgbClr val="24292E"/>
                </a:solidFill>
                <a:latin typeface="+mj-ea"/>
                <a:ea typeface="+mj-ea"/>
              </a:rPr>
              <a:t>其他线程。其他处于 </a:t>
            </a:r>
            <a:r>
              <a:rPr lang="en-US" altLang="zh-CN" dirty="0">
                <a:solidFill>
                  <a:srgbClr val="24292E"/>
                </a:solidFill>
                <a:latin typeface="+mj-ea"/>
                <a:ea typeface="+mj-ea"/>
              </a:rPr>
              <a:t>wait </a:t>
            </a:r>
            <a:r>
              <a:rPr lang="zh-CN" altLang="en-US" dirty="0">
                <a:solidFill>
                  <a:srgbClr val="24292E"/>
                </a:solidFill>
                <a:latin typeface="+mj-ea"/>
                <a:ea typeface="+mj-ea"/>
              </a:rPr>
              <a:t>状态的线程接到通知后会重新判断条件。</a:t>
            </a:r>
          </a:p>
          <a:p>
            <a:endParaRPr lang="zh-CN" altLang="en-US" dirty="0">
              <a:solidFill>
                <a:srgbClr val="24292E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+mj-ea"/>
                <a:ea typeface="+mj-ea"/>
              </a:rPr>
              <a:t>       其中条件变量可以看成不同的线程先后 </a:t>
            </a:r>
            <a:r>
              <a:rPr lang="en-US" altLang="zh-CN" dirty="0">
                <a:solidFill>
                  <a:srgbClr val="24292E"/>
                </a:solidFill>
                <a:latin typeface="+mj-ea"/>
                <a:ea typeface="+mj-ea"/>
              </a:rPr>
              <a:t>acquire </a:t>
            </a:r>
            <a:r>
              <a:rPr lang="zh-CN" altLang="en-US" dirty="0">
                <a:solidFill>
                  <a:srgbClr val="24292E"/>
                </a:solidFill>
                <a:latin typeface="+mj-ea"/>
                <a:ea typeface="+mj-ea"/>
              </a:rPr>
              <a:t>获得锁，如果不满足条件，可以理解为被扔到一个（ </a:t>
            </a:r>
            <a:r>
              <a:rPr lang="en-US" altLang="zh-CN" dirty="0">
                <a:solidFill>
                  <a:srgbClr val="24292E"/>
                </a:solidFill>
                <a:latin typeface="+mj-ea"/>
                <a:ea typeface="+mj-ea"/>
              </a:rPr>
              <a:t>Lock </a:t>
            </a:r>
            <a:r>
              <a:rPr lang="zh-CN" altLang="en-US" dirty="0">
                <a:solidFill>
                  <a:srgbClr val="24292E"/>
                </a:solidFill>
                <a:latin typeface="+mj-ea"/>
                <a:ea typeface="+mj-ea"/>
              </a:rPr>
              <a:t>或 </a:t>
            </a:r>
            <a:r>
              <a:rPr lang="en-US" altLang="zh-CN" dirty="0" err="1">
                <a:solidFill>
                  <a:srgbClr val="24292E"/>
                </a:solidFill>
                <a:latin typeface="+mj-ea"/>
                <a:ea typeface="+mj-ea"/>
              </a:rPr>
              <a:t>RLock</a:t>
            </a:r>
            <a:r>
              <a:rPr lang="en-US" altLang="zh-CN" dirty="0">
                <a:solidFill>
                  <a:srgbClr val="24292E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24292E"/>
                </a:solidFill>
                <a:latin typeface="+mj-ea"/>
                <a:ea typeface="+mj-ea"/>
              </a:rPr>
              <a:t>）的 </a:t>
            </a:r>
            <a:r>
              <a:rPr lang="en-US" altLang="zh-CN" dirty="0">
                <a:solidFill>
                  <a:srgbClr val="24292E"/>
                </a:solidFill>
                <a:latin typeface="+mj-ea"/>
                <a:ea typeface="+mj-ea"/>
              </a:rPr>
              <a:t>waiting </a:t>
            </a:r>
            <a:r>
              <a:rPr lang="zh-CN" altLang="en-US" dirty="0">
                <a:solidFill>
                  <a:srgbClr val="24292E"/>
                </a:solidFill>
                <a:latin typeface="+mj-ea"/>
                <a:ea typeface="+mj-ea"/>
              </a:rPr>
              <a:t>池。直到其他线程 </a:t>
            </a:r>
            <a:r>
              <a:rPr lang="en-US" altLang="zh-CN" dirty="0">
                <a:solidFill>
                  <a:srgbClr val="24292E"/>
                </a:solidFill>
                <a:latin typeface="+mj-ea"/>
                <a:ea typeface="+mj-ea"/>
              </a:rPr>
              <a:t>notify </a:t>
            </a:r>
            <a:r>
              <a:rPr lang="zh-CN" altLang="en-US" dirty="0">
                <a:solidFill>
                  <a:srgbClr val="24292E"/>
                </a:solidFill>
                <a:latin typeface="+mj-ea"/>
                <a:ea typeface="+mj-ea"/>
              </a:rPr>
              <a:t>之后再重新判断条件。不断的重复这一过程，从而解决复杂的同步问题。</a:t>
            </a:r>
          </a:p>
          <a:p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88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多线程编程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967228" y="1778307"/>
            <a:ext cx="10257544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24292E"/>
                </a:solidFill>
                <a:latin typeface="+mn-ea"/>
              </a:rPr>
              <a:t>5.</a:t>
            </a:r>
            <a:r>
              <a:rPr lang="zh-CN" altLang="en-US" b="1" dirty="0">
                <a:solidFill>
                  <a:srgbClr val="24292E"/>
                </a:solidFill>
                <a:latin typeface="+mn-ea"/>
              </a:rPr>
              <a:t>线程间通信</a:t>
            </a:r>
            <a:endParaRPr lang="en-US" altLang="zh-CN" b="1" dirty="0">
              <a:solidFill>
                <a:srgbClr val="24292E"/>
              </a:solidFill>
              <a:latin typeface="+mn-ea"/>
            </a:endParaRPr>
          </a:p>
          <a:p>
            <a:endParaRPr lang="en-US" altLang="zh-CN" dirty="0">
              <a:solidFill>
                <a:srgbClr val="24292E"/>
              </a:solidFill>
              <a:latin typeface="+mn-ea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+mn-ea"/>
              </a:rPr>
              <a:t>         如果程序中有多个线程，这些线程避免不了需要相互通信的。</a:t>
            </a:r>
          </a:p>
          <a:p>
            <a:endParaRPr lang="zh-CN" altLang="en-US" dirty="0">
              <a:solidFill>
                <a:srgbClr val="24292E"/>
              </a:solidFill>
              <a:latin typeface="+mn-ea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+mn-ea"/>
              </a:rPr>
              <a:t>        从一个线程向另一个线程发送数据最安全的方式可能就是使用 </a:t>
            </a:r>
            <a:r>
              <a:rPr lang="en-US" altLang="zh-CN" dirty="0">
                <a:solidFill>
                  <a:srgbClr val="24292E"/>
                </a:solidFill>
                <a:latin typeface="+mn-ea"/>
              </a:rPr>
              <a:t>queue </a:t>
            </a:r>
            <a:r>
              <a:rPr lang="zh-CN" altLang="en-US" dirty="0">
                <a:solidFill>
                  <a:srgbClr val="24292E"/>
                </a:solidFill>
                <a:latin typeface="+mn-ea"/>
              </a:rPr>
              <a:t>库中的队列了。创建一个被多个线程共享的 </a:t>
            </a:r>
            <a:r>
              <a:rPr lang="en-US" altLang="zh-CN" dirty="0">
                <a:solidFill>
                  <a:srgbClr val="24292E"/>
                </a:solidFill>
                <a:latin typeface="+mn-ea"/>
              </a:rPr>
              <a:t>Queue </a:t>
            </a:r>
            <a:r>
              <a:rPr lang="zh-CN" altLang="en-US" dirty="0">
                <a:solidFill>
                  <a:srgbClr val="24292E"/>
                </a:solidFill>
                <a:latin typeface="+mn-ea"/>
              </a:rPr>
              <a:t>对象，这些线程通过使用 </a:t>
            </a:r>
            <a:r>
              <a:rPr lang="en-US" altLang="zh-CN" dirty="0">
                <a:solidFill>
                  <a:srgbClr val="24292E"/>
                </a:solidFill>
                <a:latin typeface="+mn-ea"/>
              </a:rPr>
              <a:t>put() </a:t>
            </a:r>
            <a:r>
              <a:rPr lang="zh-CN" altLang="en-US" dirty="0">
                <a:solidFill>
                  <a:srgbClr val="24292E"/>
                </a:solidFill>
                <a:latin typeface="+mn-ea"/>
              </a:rPr>
              <a:t>和 </a:t>
            </a:r>
            <a:r>
              <a:rPr lang="en-US" altLang="zh-CN" dirty="0">
                <a:solidFill>
                  <a:srgbClr val="24292E"/>
                </a:solidFill>
                <a:latin typeface="+mn-ea"/>
              </a:rPr>
              <a:t>get() </a:t>
            </a:r>
            <a:r>
              <a:rPr lang="zh-CN" altLang="en-US" dirty="0">
                <a:solidFill>
                  <a:srgbClr val="24292E"/>
                </a:solidFill>
                <a:latin typeface="+mn-ea"/>
              </a:rPr>
              <a:t>操作来向队列中添加或者删除元素。</a:t>
            </a:r>
            <a:endParaRPr lang="en-US" altLang="zh-CN" dirty="0">
              <a:solidFill>
                <a:srgbClr val="24292E"/>
              </a:solidFill>
              <a:latin typeface="+mn-ea"/>
            </a:endParaRPr>
          </a:p>
          <a:p>
            <a:endParaRPr lang="en-US" altLang="zh-CN" dirty="0">
              <a:solidFill>
                <a:srgbClr val="24292E"/>
              </a:solidFill>
              <a:latin typeface="+mn-ea"/>
            </a:endParaRPr>
          </a:p>
          <a:p>
            <a:endParaRPr lang="en-US" altLang="zh-CN" dirty="0">
              <a:solidFill>
                <a:srgbClr val="24292E"/>
              </a:solidFill>
              <a:latin typeface="+mn-ea"/>
            </a:endParaRPr>
          </a:p>
          <a:p>
            <a:r>
              <a:rPr lang="en-US" altLang="zh-CN" b="1" dirty="0">
                <a:solidFill>
                  <a:srgbClr val="24292E"/>
                </a:solidFill>
                <a:latin typeface="+mn-ea"/>
              </a:rPr>
              <a:t>6.</a:t>
            </a:r>
            <a:r>
              <a:rPr lang="zh-CN" altLang="en-US" b="1" dirty="0">
                <a:solidFill>
                  <a:srgbClr val="24292E"/>
                </a:solidFill>
                <a:latin typeface="+mn-ea"/>
              </a:rPr>
              <a:t>后台线程</a:t>
            </a:r>
            <a:endParaRPr lang="en-US" altLang="zh-CN" b="1" dirty="0">
              <a:solidFill>
                <a:srgbClr val="24292E"/>
              </a:solidFill>
              <a:latin typeface="+mn-ea"/>
            </a:endParaRPr>
          </a:p>
          <a:p>
            <a:endParaRPr lang="en-US" altLang="zh-CN" dirty="0">
              <a:solidFill>
                <a:srgbClr val="24292E"/>
              </a:solidFill>
              <a:latin typeface="+mn-ea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+mn-ea"/>
              </a:rPr>
              <a:t>        默认情况下，主线程退出之后，即使子线程没有 </a:t>
            </a:r>
            <a:r>
              <a:rPr lang="en-US" altLang="zh-CN" dirty="0">
                <a:solidFill>
                  <a:srgbClr val="24292E"/>
                </a:solidFill>
                <a:latin typeface="+mn-ea"/>
              </a:rPr>
              <a:t>join</a:t>
            </a:r>
            <a:r>
              <a:rPr lang="zh-CN" altLang="en-US" dirty="0">
                <a:solidFill>
                  <a:srgbClr val="24292E"/>
                </a:solidFill>
                <a:latin typeface="+mn-ea"/>
              </a:rPr>
              <a:t>。那么主线程结束后，子线程也依然会继续执行。 如果希望主线程退出后，其子线程也退出而不再执行，则需要设置子线程为后台线程。</a:t>
            </a:r>
            <a:r>
              <a:rPr lang="en-US" altLang="zh-CN" dirty="0">
                <a:solidFill>
                  <a:srgbClr val="24292E"/>
                </a:solidFill>
                <a:latin typeface="+mn-ea"/>
              </a:rPr>
              <a:t>Python </a:t>
            </a:r>
            <a:r>
              <a:rPr lang="zh-CN" altLang="en-US" dirty="0">
                <a:solidFill>
                  <a:srgbClr val="24292E"/>
                </a:solidFill>
                <a:latin typeface="+mn-ea"/>
              </a:rPr>
              <a:t>提供了 </a:t>
            </a:r>
            <a:r>
              <a:rPr lang="en-US" altLang="zh-CN" dirty="0" err="1">
                <a:solidFill>
                  <a:srgbClr val="24292E"/>
                </a:solidFill>
                <a:latin typeface="+mn-ea"/>
              </a:rPr>
              <a:t>setDeamon</a:t>
            </a:r>
            <a:r>
              <a:rPr lang="en-US" altLang="zh-CN" dirty="0">
                <a:solidFill>
                  <a:srgbClr val="24292E"/>
                </a:solidFill>
                <a:latin typeface="+mn-ea"/>
              </a:rPr>
              <a:t> </a:t>
            </a:r>
            <a:r>
              <a:rPr lang="zh-CN" altLang="en-US" dirty="0">
                <a:solidFill>
                  <a:srgbClr val="24292E"/>
                </a:solidFill>
                <a:latin typeface="+mn-ea"/>
              </a:rPr>
              <a:t>方法。</a:t>
            </a:r>
            <a:endParaRPr lang="en-US" altLang="zh-CN" dirty="0">
              <a:solidFill>
                <a:srgbClr val="24292E"/>
              </a:solidFill>
              <a:latin typeface="+mn-ea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20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Python</a:t>
            </a:r>
            <a:r>
              <a:rPr lang="zh-CN" altLang="en-US" dirty="0"/>
              <a:t>的优点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372275" y="1720840"/>
            <a:ext cx="9447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/>
              <a:t>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9D76609-7BD7-4CDA-B00C-89C553ECBCA1}"/>
              </a:ext>
            </a:extLst>
          </p:cNvPr>
          <p:cNvSpPr txBox="1"/>
          <p:nvPr/>
        </p:nvSpPr>
        <p:spPr>
          <a:xfrm>
            <a:off x="1169939" y="1589115"/>
            <a:ext cx="9838371" cy="5113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      C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语言是用来编写操作系统的贴近硬件的语言，适合开发那些追求运行速度、充分发挥硬件性能的程序。而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Python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是用来编写应用程序的高级编程语言。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当使用一种语言开始作真正的软件开发时，除了编写代码外，还需要很多基本的已经写好的现成的东西，来帮助你加快开发进度。比如说，要编写一个电子邮件客户端，如果先从最底层开始编写网络协议相关的代码，那估计一年半载也开发不出来。高级编程语言通常都会提供一个比较完善的基础代码库，能直接调用，比如，针对电子邮件协议的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SMTP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库，针对桌面环境的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GUI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库，在这些已有的代码库的基础上开发，一个电子邮件客户端几天就能开发出来。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      Python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为我们提供了非常完善的基础代码库，覆盖了网络、文件、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GUI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、数据库、文本等大量内容，被形象地称作“内置电池（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batteries included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）”。用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Python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开发，许多功能不必从零编写，直接使用现成的即可。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除了内置的库外，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Python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还有大量的第三方库，也就是别人开发的，供你直接使用的代码。当然，如果你开发的代码通过很好的封装，也可以作为第三方库给别人使用。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许多大型网站就是用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Python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开发的，例如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YouTube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、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Instagram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，还有国内的豆瓣。很多大公司，包括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Google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、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Yahoo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等，甚至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NASA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（美国航空航天局）都大量地使用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Python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。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8543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进程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2323880" y="1748577"/>
            <a:ext cx="10257544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24292E"/>
                </a:solidFill>
                <a:latin typeface="+mj-ea"/>
                <a:ea typeface="+mj-ea"/>
              </a:rPr>
              <a:t>1.</a:t>
            </a:r>
            <a:r>
              <a:rPr lang="zh-CN" altLang="en-US" b="1" dirty="0">
                <a:solidFill>
                  <a:srgbClr val="24292E"/>
                </a:solidFill>
                <a:latin typeface="+mj-ea"/>
                <a:ea typeface="+mj-ea"/>
              </a:rPr>
              <a:t>类 </a:t>
            </a:r>
            <a:r>
              <a:rPr lang="en-US" altLang="zh-CN" b="1" dirty="0">
                <a:solidFill>
                  <a:srgbClr val="24292E"/>
                </a:solidFill>
                <a:latin typeface="+mj-ea"/>
                <a:ea typeface="+mj-ea"/>
              </a:rPr>
              <a:t>Process</a:t>
            </a:r>
          </a:p>
          <a:p>
            <a:endParaRPr lang="en-US" altLang="zh-CN" dirty="0">
              <a:solidFill>
                <a:srgbClr val="24292E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+mj-ea"/>
                <a:ea typeface="+mj-ea"/>
              </a:rPr>
              <a:t>创建进程的类：</a:t>
            </a:r>
            <a:r>
              <a:rPr lang="en-US" altLang="zh-CN" dirty="0">
                <a:solidFill>
                  <a:srgbClr val="24292E"/>
                </a:solidFill>
                <a:latin typeface="+mj-ea"/>
                <a:ea typeface="+mj-ea"/>
              </a:rPr>
              <a:t>Process([group [, target [, name [, </a:t>
            </a:r>
            <a:r>
              <a:rPr lang="en-US" altLang="zh-CN" dirty="0" err="1">
                <a:solidFill>
                  <a:srgbClr val="24292E"/>
                </a:solidFill>
                <a:latin typeface="+mj-ea"/>
                <a:ea typeface="+mj-ea"/>
              </a:rPr>
              <a:t>args</a:t>
            </a:r>
            <a:r>
              <a:rPr lang="en-US" altLang="zh-CN" dirty="0">
                <a:solidFill>
                  <a:srgbClr val="24292E"/>
                </a:solidFill>
                <a:latin typeface="+mj-ea"/>
                <a:ea typeface="+mj-ea"/>
              </a:rPr>
              <a:t> [, </a:t>
            </a:r>
            <a:r>
              <a:rPr lang="en-US" altLang="zh-CN" dirty="0" err="1">
                <a:solidFill>
                  <a:srgbClr val="24292E"/>
                </a:solidFill>
                <a:latin typeface="+mj-ea"/>
                <a:ea typeface="+mj-ea"/>
              </a:rPr>
              <a:t>kwargs</a:t>
            </a:r>
            <a:r>
              <a:rPr lang="en-US" altLang="zh-CN" dirty="0">
                <a:solidFill>
                  <a:srgbClr val="24292E"/>
                </a:solidFill>
                <a:latin typeface="+mj-ea"/>
                <a:ea typeface="+mj-ea"/>
              </a:rPr>
              <a:t>]]]]])</a:t>
            </a:r>
          </a:p>
          <a:p>
            <a:endParaRPr lang="en-US" altLang="zh-CN" dirty="0">
              <a:solidFill>
                <a:srgbClr val="24292E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+mj-ea"/>
                <a:ea typeface="+mj-ea"/>
              </a:rPr>
              <a:t>target </a:t>
            </a:r>
            <a:r>
              <a:rPr lang="zh-CN" altLang="en-US" dirty="0">
                <a:solidFill>
                  <a:srgbClr val="24292E"/>
                </a:solidFill>
                <a:latin typeface="+mj-ea"/>
                <a:ea typeface="+mj-ea"/>
              </a:rPr>
              <a:t>表示调用对象</a:t>
            </a:r>
          </a:p>
          <a:p>
            <a:r>
              <a:rPr lang="en-US" altLang="zh-CN" dirty="0" err="1">
                <a:solidFill>
                  <a:srgbClr val="24292E"/>
                </a:solidFill>
                <a:latin typeface="+mj-ea"/>
                <a:ea typeface="+mj-ea"/>
              </a:rPr>
              <a:t>args</a:t>
            </a:r>
            <a:r>
              <a:rPr lang="en-US" altLang="zh-CN" dirty="0">
                <a:solidFill>
                  <a:srgbClr val="24292E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24292E"/>
                </a:solidFill>
                <a:latin typeface="+mj-ea"/>
                <a:ea typeface="+mj-ea"/>
              </a:rPr>
              <a:t>表示调用对象的位置参数元组</a:t>
            </a:r>
          </a:p>
          <a:p>
            <a:r>
              <a:rPr lang="en-US" altLang="zh-CN" dirty="0" err="1">
                <a:solidFill>
                  <a:srgbClr val="24292E"/>
                </a:solidFill>
                <a:latin typeface="+mj-ea"/>
                <a:ea typeface="+mj-ea"/>
              </a:rPr>
              <a:t>kwargs</a:t>
            </a:r>
            <a:r>
              <a:rPr lang="zh-CN" altLang="en-US" dirty="0">
                <a:solidFill>
                  <a:srgbClr val="24292E"/>
                </a:solidFill>
                <a:latin typeface="+mj-ea"/>
                <a:ea typeface="+mj-ea"/>
              </a:rPr>
              <a:t>表示调用对象的字典</a:t>
            </a:r>
          </a:p>
          <a:p>
            <a:r>
              <a:rPr lang="en-US" altLang="zh-CN" dirty="0">
                <a:solidFill>
                  <a:srgbClr val="24292E"/>
                </a:solidFill>
                <a:latin typeface="+mj-ea"/>
                <a:ea typeface="+mj-ea"/>
              </a:rPr>
              <a:t>name</a:t>
            </a:r>
            <a:r>
              <a:rPr lang="zh-CN" altLang="en-US" dirty="0">
                <a:solidFill>
                  <a:srgbClr val="24292E"/>
                </a:solidFill>
                <a:latin typeface="+mj-ea"/>
                <a:ea typeface="+mj-ea"/>
              </a:rPr>
              <a:t>为别名</a:t>
            </a:r>
          </a:p>
          <a:p>
            <a:r>
              <a:rPr lang="en-US" altLang="zh-CN" dirty="0">
                <a:solidFill>
                  <a:srgbClr val="24292E"/>
                </a:solidFill>
                <a:latin typeface="+mj-ea"/>
                <a:ea typeface="+mj-ea"/>
              </a:rPr>
              <a:t>group</a:t>
            </a:r>
            <a:r>
              <a:rPr lang="zh-CN" altLang="en-US" dirty="0">
                <a:solidFill>
                  <a:srgbClr val="24292E"/>
                </a:solidFill>
                <a:latin typeface="+mj-ea"/>
                <a:ea typeface="+mj-ea"/>
              </a:rPr>
              <a:t>实质上不使用</a:t>
            </a:r>
            <a:endParaRPr lang="en-US" altLang="zh-CN" dirty="0">
              <a:solidFill>
                <a:srgbClr val="24292E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24292E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24292E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67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进程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830360" y="994856"/>
            <a:ext cx="102575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24292E"/>
                </a:solidFill>
                <a:latin typeface="+mj-ea"/>
                <a:ea typeface="+mj-ea"/>
              </a:rPr>
              <a:t>下面看一个创建函数并将其作为多个进程的例子</a:t>
            </a:r>
            <a:r>
              <a:rPr lang="en-US" altLang="zh-CN" dirty="0">
                <a:solidFill>
                  <a:srgbClr val="24292E"/>
                </a:solidFill>
                <a:latin typeface="+mj-ea"/>
                <a:ea typeface="+mj-ea"/>
              </a:rPr>
              <a:t>: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5992F3-5D70-4EDA-81C9-CDAAD5E45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589796"/>
            <a:ext cx="6681787" cy="494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7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进程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830360" y="994856"/>
            <a:ext cx="1085872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2.</a:t>
            </a:r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 把进程创建成类</a:t>
            </a:r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      当然我们也可以把进程创建成一个类，如下面的例子，当进程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调用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start()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时，自动调用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run()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方法。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DEB788-A03B-45EE-9161-C214E6C64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229" y="2148150"/>
            <a:ext cx="6336982" cy="437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7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进程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830360" y="994856"/>
            <a:ext cx="1025754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24292E"/>
                </a:solidFill>
                <a:latin typeface="+mj-ea"/>
                <a:ea typeface="+mj-ea"/>
              </a:rPr>
              <a:t>3.daemon </a:t>
            </a:r>
            <a:r>
              <a:rPr lang="zh-CN" altLang="en-US" b="1" dirty="0">
                <a:solidFill>
                  <a:srgbClr val="24292E"/>
                </a:solidFill>
                <a:latin typeface="+mj-ea"/>
                <a:ea typeface="+mj-ea"/>
              </a:rPr>
              <a:t>属性</a:t>
            </a:r>
            <a:endParaRPr lang="en-US" altLang="zh-CN" b="1" dirty="0">
              <a:solidFill>
                <a:srgbClr val="24292E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没有加 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deamon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属性的例子：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C39BCE-A569-4A09-AFCF-41DB975DF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857" y="2250757"/>
            <a:ext cx="592455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83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进程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089381" y="2015936"/>
            <a:ext cx="1025754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输出结果：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【EMD】</a:t>
            </a: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工作开始时间：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Mon Oct  9 17:47:06 2017</a:t>
            </a: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工作结果时间：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Mon Oct  9 17:47:09 2017</a:t>
            </a: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如果在子进程中添加了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daemon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属性，那么当主进程结束的时候，子进程也会跟着结束。如下面例子：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25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进程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830360" y="994856"/>
            <a:ext cx="102575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在上面示例中，进程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添加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daemon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属性：                                                               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                                                                                     </a:t>
            </a: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B72182-CC9C-4DD1-BE24-F5BE4A521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53" y="1600200"/>
            <a:ext cx="5915433" cy="393192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8E9A745-D33A-42F1-BB55-D3AA9A7DF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0447" y="2975610"/>
            <a:ext cx="3476625" cy="5143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D562EB7-1757-4DD2-B345-C2A8D0B6B649}"/>
              </a:ext>
            </a:extLst>
          </p:cNvPr>
          <p:cNvSpPr txBox="1"/>
          <p:nvPr/>
        </p:nvSpPr>
        <p:spPr>
          <a:xfrm>
            <a:off x="7421880" y="2226826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输出结果：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986F558-1D8C-42F7-9DBB-22B4964F63A8}"/>
              </a:ext>
            </a:extLst>
          </p:cNvPr>
          <p:cNvSpPr txBox="1"/>
          <p:nvPr/>
        </p:nvSpPr>
        <p:spPr>
          <a:xfrm>
            <a:off x="7254240" y="3947160"/>
            <a:ext cx="4221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     根据输出结果可见，如果在子进程中添加了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daemon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属性，那么当主进程结束的时候，子进程也会跟着结束。所以没有打印子进程的信息。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032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进程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830360" y="994856"/>
            <a:ext cx="1025754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24292E"/>
                </a:solidFill>
                <a:latin typeface="+mj-ea"/>
                <a:ea typeface="+mj-ea"/>
              </a:rPr>
              <a:t>4.join </a:t>
            </a:r>
            <a:r>
              <a:rPr lang="zh-CN" altLang="en-US" b="1" dirty="0">
                <a:solidFill>
                  <a:srgbClr val="24292E"/>
                </a:solidFill>
                <a:latin typeface="+mj-ea"/>
                <a:ea typeface="+mj-ea"/>
              </a:rPr>
              <a:t>方法</a:t>
            </a:r>
            <a:endParaRPr lang="en-US" altLang="zh-CN" b="1" dirty="0">
              <a:solidFill>
                <a:srgbClr val="24292E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   join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方法的主要作用是：阻塞当前进程，直到调用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join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方法的那个进程执行完，再继续执行当前进程。</a:t>
            </a:r>
          </a:p>
          <a:p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因此看下加了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join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方法的例子：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8975DA-C7B4-4FF1-A5A4-58A817688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53" y="2896151"/>
            <a:ext cx="5797148" cy="377995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2B0333E-7E09-4E54-9912-B372E363C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643" y="4109992"/>
            <a:ext cx="4267200" cy="8763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C96D44E-C8ED-4CAA-9BC6-D4C4D20A83C0}"/>
              </a:ext>
            </a:extLst>
          </p:cNvPr>
          <p:cNvSpPr txBox="1"/>
          <p:nvPr/>
        </p:nvSpPr>
        <p:spPr>
          <a:xfrm>
            <a:off x="7218285" y="34290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输出结果：</a:t>
            </a:r>
          </a:p>
        </p:txBody>
      </p:sp>
    </p:spTree>
    <p:extLst>
      <p:ext uri="{BB962C8B-B14F-4D97-AF65-F5344CB8AC3E}">
        <p14:creationId xmlns:p14="http://schemas.microsoft.com/office/powerpoint/2010/main" val="53185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进程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830360" y="994856"/>
            <a:ext cx="1025754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24292E"/>
                </a:solidFill>
                <a:latin typeface="+mj-ea"/>
                <a:ea typeface="+mj-ea"/>
              </a:rPr>
              <a:t>5.Pool</a:t>
            </a: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       我们可以使用进程池的方法批量创建子进程。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例子如下：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3BA8A0-FA7A-4960-ADBB-9957BFF91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602" y="2334689"/>
            <a:ext cx="5773102" cy="411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82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进程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830360" y="994856"/>
            <a:ext cx="10257544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输出的结果如下：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主进程的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PID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：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7256</a:t>
            </a: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进程的名称：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0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；进程的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PID: 1492</a:t>
            </a: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进程的名称：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；进程的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PID: 12232</a:t>
            </a: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进程的名称：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2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；进程的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PID: 4332</a:t>
            </a: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进程的名称：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3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；进程的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PID: 11604</a:t>
            </a: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进程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2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运行了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0.6500370502471924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秒</a:t>
            </a: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进程的名称：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4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；进程的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PID: 4332</a:t>
            </a: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进程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运行了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1.0830621719360352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秒</a:t>
            </a: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进程的名称：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5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；进程的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PID: 12232</a:t>
            </a: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进程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5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运行了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0.029001712799072266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秒</a:t>
            </a: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进程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4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运行了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0.9720554351806641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秒</a:t>
            </a: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进程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0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运行了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2.3181326389312744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秒</a:t>
            </a: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进程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3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运行了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2.5331451892852783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秒</a:t>
            </a: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【End】</a:t>
            </a: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92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进程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685192" y="1194685"/>
            <a:ext cx="1025754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6.</a:t>
            </a:r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进程间通信</a:t>
            </a:r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     Process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之间肯定是需要通信的，操作系统提供了很多机制来实现进程间的通信。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Python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的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multiprocessing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模块包装了底层的机制，提供了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Queue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、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Pipes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等多种方式来交换数据。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       以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Queue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为例，在父进程中创建两个子进程，一个往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Queue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里写数据，一个从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Queue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里读数据：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55051D-B17D-447D-8DAE-088DE61DC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59" y="2992267"/>
            <a:ext cx="4539227" cy="367033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FEE2260-D8C4-4D28-A613-BC08D9DD2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153" y="3217708"/>
            <a:ext cx="53149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52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Python</a:t>
            </a:r>
            <a:r>
              <a:rPr lang="zh-CN" altLang="en-US" dirty="0"/>
              <a:t>的缺点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372275" y="1720840"/>
            <a:ext cx="9447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/>
              <a:t>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9D76609-7BD7-4CDA-B00C-89C553ECBCA1}"/>
              </a:ext>
            </a:extLst>
          </p:cNvPr>
          <p:cNvSpPr txBox="1"/>
          <p:nvPr/>
        </p:nvSpPr>
        <p:spPr>
          <a:xfrm>
            <a:off x="1169939" y="1589115"/>
            <a:ext cx="9838371" cy="5178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1.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运行速度慢，和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C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程序相比非常慢，因为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Python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是解释型语言，代码在执行时会一行一行地翻译成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CPU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能理解的机器码，这个翻译过程非常耗时，所以很慢。而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C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程序是运行前直接编译成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CPU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能执行的机器码，所以非常快。但是大量的应用程序不需要这么快的运行速度，因为用户根本感觉不出来。例如开发一个下载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MP3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的网络应用程序，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C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程序的运行时间需要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0.001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秒，而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Python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程序的运行时间需要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0.1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秒，慢了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100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倍，但由于网络更慢，需要等待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1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秒，你想，用户能感觉到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1.001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秒和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1.1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秒的区别吗？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2.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代码不能加密。如果要发布你的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Python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程序，实际上就是发布源代码，这一点跟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C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语言不同，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C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语言不用发布源代码，只需要把编译后的机器码（也就是你在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Windows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上常见的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xxx.exe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文件）发布出去。要从机器码反推出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C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代码是不可能的，所以，凡是编译型的语言，都没有这个问题，而解释型的语言，则必须把源码发布出去。该缺点仅限于你要编写的软件需要卖给别人挣钱的时候。好消息是目前的互联网时代，靠卖软件授权的商业模式越来越少了，靠网站和移动应用卖服务的模式越来越多了，后一种模式不需要把源码给别人。开源运动和互联网自由开放的精神是一致的，互联网上有无数非常优秀的像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Linux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一样的开源代码，我们千万不要高估自己写的代码真的有非常大的“商业价值”。那些大公司的代码不愿意开放的更重要的原因是代码写得太烂了，一旦开源，就没人敢用他们的产品了。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4041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进程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2002212" y="1651804"/>
            <a:ext cx="1025754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输出的结果为：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读进程的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PID:13208</a:t>
            </a: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写进程的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PID:10864</a:t>
            </a: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写进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Queue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的值为：两点水</a:t>
            </a: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从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Queue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读取的值为：两点水</a:t>
            </a: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写进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Queue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的值为：三点水</a:t>
            </a: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从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Queue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读取的值为：三点水</a:t>
            </a: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写进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Queue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的值为：四点水</a:t>
            </a: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从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Queue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读取的值为：四点水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71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3368838" y="1178379"/>
            <a:ext cx="23339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art</a:t>
            </a:r>
            <a:endParaRPr lang="zh-CN" altLang="en-US" sz="44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extBox 22"/>
          <p:cNvSpPr txBox="1"/>
          <p:nvPr/>
        </p:nvSpPr>
        <p:spPr>
          <a:xfrm>
            <a:off x="5087873" y="1192198"/>
            <a:ext cx="12298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16</a:t>
            </a:r>
            <a:endParaRPr lang="zh-CN" altLang="en-US" sz="66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 flipV="1">
            <a:off x="3223967" y="2650411"/>
            <a:ext cx="5778631" cy="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cxnSpLocks/>
          </p:cNvCxnSpPr>
          <p:nvPr/>
        </p:nvCxnSpPr>
        <p:spPr>
          <a:xfrm>
            <a:off x="3223967" y="4815492"/>
            <a:ext cx="5882326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5"/>
          <p:cNvSpPr txBox="1"/>
          <p:nvPr/>
        </p:nvSpPr>
        <p:spPr>
          <a:xfrm>
            <a:off x="154598" y="3014448"/>
            <a:ext cx="11882803" cy="1350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7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正则表达式</a:t>
            </a:r>
            <a:endParaRPr lang="en-US" altLang="zh-CN" sz="72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372184" y="1500481"/>
            <a:ext cx="627365" cy="532885"/>
            <a:chOff x="1979712" y="2065412"/>
            <a:chExt cx="2059245" cy="1872208"/>
          </a:xfrm>
        </p:grpSpPr>
        <p:sp>
          <p:nvSpPr>
            <p:cNvPr id="8" name="圆角矩形 7"/>
            <p:cNvSpPr/>
            <p:nvPr/>
          </p:nvSpPr>
          <p:spPr>
            <a:xfrm>
              <a:off x="1979712" y="2065412"/>
              <a:ext cx="2059245" cy="187220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823C1E"/>
                </a:solidFill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5914" y="2353444"/>
              <a:ext cx="1264590" cy="1319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87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初识 </a:t>
            </a:r>
            <a:r>
              <a:rPr lang="en-US" altLang="zh-CN" dirty="0"/>
              <a:t>Python </a:t>
            </a:r>
            <a:r>
              <a:rPr lang="zh-CN" altLang="en-US" dirty="0"/>
              <a:t>正则表达式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830360" y="1119697"/>
            <a:ext cx="10257544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正则表达式是一个特殊的字符序列，用于判断一个字符串是否与我们所设定的字符序列是否匹配，也就是说检查一个字符串是否与某种模式匹配。</a:t>
            </a:r>
          </a:p>
          <a:p>
            <a:endParaRPr lang="zh-CN" altLang="en-US" dirty="0"/>
          </a:p>
          <a:p>
            <a:r>
              <a:rPr lang="zh-CN" altLang="en-US" dirty="0"/>
              <a:t>     下面通过实例，一步一步来初步认识正则表达式。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r>
              <a:rPr lang="zh-CN" altLang="en-US" dirty="0"/>
              <a:t>输出的结果如下：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630" y="2456384"/>
            <a:ext cx="7759004" cy="19869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630" y="5428929"/>
            <a:ext cx="7759004" cy="74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7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初识 </a:t>
            </a:r>
            <a:r>
              <a:rPr lang="en-US" altLang="zh-CN" dirty="0"/>
              <a:t>Python </a:t>
            </a:r>
            <a:r>
              <a:rPr lang="zh-CN" altLang="en-US" dirty="0"/>
              <a:t>正则表达式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830359" y="1213826"/>
            <a:ext cx="10257544" cy="867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  Python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给我们提供了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re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模块来实现正则表达式的所有功能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:</a:t>
            </a: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      该函数实现了在字符串中找到正则表达式所匹配的所有子串，并组成一个列表返回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,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具体操作如下：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    </a:t>
            </a: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97" y="1719972"/>
            <a:ext cx="9945050" cy="54454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70D017A-78AA-44E6-9588-97255ECE3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907" y="3011384"/>
            <a:ext cx="7362825" cy="19145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67DF24D-FA4E-4665-92CB-9A42331E8C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4434" y="5533829"/>
            <a:ext cx="4524375" cy="85725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8CB96E6-3C58-4D25-B929-9705A3F02252}"/>
              </a:ext>
            </a:extLst>
          </p:cNvPr>
          <p:cNvSpPr txBox="1"/>
          <p:nvPr/>
        </p:nvSpPr>
        <p:spPr>
          <a:xfrm>
            <a:off x="1357774" y="5244188"/>
            <a:ext cx="2202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输出结果：</a:t>
            </a:r>
          </a:p>
        </p:txBody>
      </p:sp>
    </p:spTree>
    <p:extLst>
      <p:ext uri="{BB962C8B-B14F-4D97-AF65-F5344CB8AC3E}">
        <p14:creationId xmlns:p14="http://schemas.microsoft.com/office/powerpoint/2010/main" val="71131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字符集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589230" y="1414482"/>
            <a:ext cx="9257845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正则表达式的字符集：</a:t>
            </a:r>
          </a:p>
          <a:p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       字符集是由一对方括号 “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[]”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括起来的字符集合。使用字符集，可以匹配多个字符中的一个，字符集一对方括号 “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[]”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里面的字符关系是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“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或（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OR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）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”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关系。</a:t>
            </a:r>
          </a:p>
          <a:p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举几个例子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:</a:t>
            </a: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C[ET]O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匹配到的是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CEO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或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CTO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，也就是说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[ET]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代表的是一个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E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或者一个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[a-z] ,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就是所有小写字母中的其中一个，这里使用了连字符“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-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”定义一个连续字符的字符范围。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[0-9a-fA-F] ,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就是匹配单个的十六进制数字，且不分大小写。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注意：字符和范围定义的先后顺序对匹配的结果是没有任何影响的。</a:t>
            </a:r>
          </a:p>
          <a:p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79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字符集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467078" y="1520732"/>
            <a:ext cx="503865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下面看一个例子：</a:t>
            </a:r>
            <a:endParaRPr lang="en-US" altLang="zh-CN" dirty="0">
              <a:solidFill>
                <a:srgbClr val="666666"/>
              </a:solidFill>
              <a:latin typeface="Helvetica Neue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6781471" y="1502224"/>
            <a:ext cx="503865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rgbClr val="666666"/>
              </a:solidFill>
              <a:latin typeface="Helvetica Neue"/>
            </a:endParaRPr>
          </a:p>
          <a:p>
            <a:endParaRPr lang="en-US" altLang="zh-CN" dirty="0">
              <a:solidFill>
                <a:srgbClr val="666666"/>
              </a:solidFill>
              <a:latin typeface="Helvetica Neue"/>
            </a:endParaRPr>
          </a:p>
          <a:p>
            <a:endParaRPr lang="en-US" altLang="zh-CN" dirty="0">
              <a:solidFill>
                <a:srgbClr val="666666"/>
              </a:solidFill>
              <a:latin typeface="Helvetica Neue"/>
            </a:endParaRPr>
          </a:p>
          <a:p>
            <a:endParaRPr lang="en-US" altLang="zh-CN" dirty="0">
              <a:solidFill>
                <a:srgbClr val="666666"/>
              </a:solidFill>
              <a:latin typeface="Helvetica Neue"/>
            </a:endParaRPr>
          </a:p>
          <a:p>
            <a:endParaRPr lang="en-US" altLang="zh-CN" dirty="0">
              <a:solidFill>
                <a:srgbClr val="666666"/>
              </a:solidFill>
              <a:latin typeface="Helvetica Neue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输出的结果：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E2F932-9049-48C2-BEAB-C953E0DD0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412" y="2295329"/>
            <a:ext cx="3895725" cy="36671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9D2ABB7-999B-486B-8664-F23A3FF00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6613" y="3676453"/>
            <a:ext cx="322897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11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数量词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463923" y="1339003"/>
            <a:ext cx="9508460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         数量词的词法是：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{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min,max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}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。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min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和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max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都是非负整数。如果逗号有而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max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被忽略了，则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max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没有限制。如果逗号和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max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都被忽略了，则重复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min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次。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        比如，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\b[1-9][0-9]{3}\b,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匹配的是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1000 ~ 9999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之间的数字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( “\b”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表示单词边界），而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\b[1-9][0-9]{2,4}\b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，匹配的是一个在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100 ~ 99999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之间的数字。</a:t>
            </a:r>
          </a:p>
          <a:p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贪婪模式：</a:t>
            </a:r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   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它的特性是一次性地读入整个字符串，如果不匹配就吐掉最右边的一个字符再匹配，直到找到匹配的字符串或字符串的长度为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0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为止。它的宗旨是读尽可能多的字符，所以当读到第一个匹配时就立刻返回。</a:t>
            </a:r>
          </a:p>
          <a:p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懒惰模式：</a:t>
            </a:r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   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它的特性是从字符串的左边开始，试图不读入字符串中的字符进行匹配，失败，则多读一个字符，再匹配，如此循环，当找到一个匹配时会返回该匹配的字符串，然后再次进行匹配直到字符串结束。</a:t>
            </a: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66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数量词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960353" y="1135962"/>
            <a:ext cx="988672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下面看一个贪婪模式的实例，匹配出字符串中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4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到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7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个字母的英文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       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import re</a:t>
            </a: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a = 'java*&amp;39android##@@python'</a:t>
            </a: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#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数量词</a:t>
            </a: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findall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= 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re.findall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('[a-z]{4,7}', a)</a:t>
            </a: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print(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findall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)</a:t>
            </a: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输出结果：</a:t>
            </a:r>
            <a:r>
              <a:rPr lang="en-US" altLang="zh-CN" dirty="0">
                <a:solidFill>
                  <a:srgbClr val="666666"/>
                </a:solidFill>
                <a:latin typeface="Helvetica Neue"/>
              </a:rPr>
              <a:t>   </a:t>
            </a: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['java', 'android', 'python']</a:t>
            </a: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30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数量词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829033" y="1582340"/>
            <a:ext cx="98867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如果要使用非贪婪模式，则加一个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?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，上面的例子修改如下：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import re</a:t>
            </a: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a = 'java*&amp;39android##@@python'</a:t>
            </a: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#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贪婪与非贪婪</a:t>
            </a:r>
          </a:p>
          <a:p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re_findall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= 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re.findall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('[a-z]{4,7}?', a)</a:t>
            </a: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print(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re_findall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)</a:t>
            </a:r>
          </a:p>
          <a:p>
            <a:endParaRPr lang="en-US" altLang="zh-CN" dirty="0">
              <a:solidFill>
                <a:srgbClr val="666666"/>
              </a:solidFill>
              <a:latin typeface="Helvetica Neue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输出结果：</a:t>
            </a:r>
            <a:r>
              <a:rPr lang="en-US" altLang="zh-CN" dirty="0">
                <a:solidFill>
                  <a:srgbClr val="666666"/>
                </a:solidFill>
                <a:latin typeface="Helvetica Neue"/>
              </a:rPr>
              <a:t>   </a:t>
            </a: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['java', '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andr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', '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pyth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']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15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数量词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960353" y="1135962"/>
            <a:ext cx="9886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总结如下：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824" y="1765803"/>
            <a:ext cx="5934351" cy="395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3368838" y="1178379"/>
            <a:ext cx="23339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art</a:t>
            </a:r>
            <a:endParaRPr lang="zh-CN" altLang="en-US" sz="44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extBox 22"/>
          <p:cNvSpPr txBox="1"/>
          <p:nvPr/>
        </p:nvSpPr>
        <p:spPr>
          <a:xfrm>
            <a:off x="5087873" y="1192198"/>
            <a:ext cx="12298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zh-CN" altLang="en-US" sz="66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 flipV="1">
            <a:off x="3223967" y="2650411"/>
            <a:ext cx="5778631" cy="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cxnSpLocks/>
          </p:cNvCxnSpPr>
          <p:nvPr/>
        </p:nvCxnSpPr>
        <p:spPr>
          <a:xfrm>
            <a:off x="3223967" y="4815492"/>
            <a:ext cx="5882326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5"/>
          <p:cNvSpPr txBox="1"/>
          <p:nvPr/>
        </p:nvSpPr>
        <p:spPr>
          <a:xfrm>
            <a:off x="2372184" y="3000629"/>
            <a:ext cx="7232164" cy="1350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7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Python </a:t>
            </a:r>
            <a:r>
              <a:rPr lang="zh-CN" altLang="en-US" sz="7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简 介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372184" y="1500481"/>
            <a:ext cx="627365" cy="532885"/>
            <a:chOff x="1979712" y="2065412"/>
            <a:chExt cx="2059245" cy="1872208"/>
          </a:xfrm>
        </p:grpSpPr>
        <p:sp>
          <p:nvSpPr>
            <p:cNvPr id="8" name="圆角矩形 7"/>
            <p:cNvSpPr/>
            <p:nvPr/>
          </p:nvSpPr>
          <p:spPr>
            <a:xfrm>
              <a:off x="1979712" y="2065412"/>
              <a:ext cx="2059245" cy="187220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823C1E"/>
                </a:solidFill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5914" y="2353444"/>
              <a:ext cx="1264590" cy="131938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Python</a:t>
            </a:r>
            <a:r>
              <a:rPr lang="zh-CN" altLang="en-US" dirty="0"/>
              <a:t>和</a:t>
            </a:r>
            <a:r>
              <a:rPr lang="en-US" altLang="zh-CN" dirty="0"/>
              <a:t>C++</a:t>
            </a:r>
            <a:r>
              <a:rPr lang="zh-CN" altLang="en-US" dirty="0"/>
              <a:t>的对比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372275" y="1720840"/>
            <a:ext cx="9447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/>
              <a:t>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9D76609-7BD7-4CDA-B00C-89C553ECBCA1}"/>
              </a:ext>
            </a:extLst>
          </p:cNvPr>
          <p:cNvSpPr txBox="1"/>
          <p:nvPr/>
        </p:nvSpPr>
        <p:spPr>
          <a:xfrm>
            <a:off x="830360" y="1291440"/>
            <a:ext cx="9838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100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以内的素数输出算法验证：</a:t>
            </a: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9622C4-9B97-4CFA-9739-3E18C29DE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53" y="2044005"/>
            <a:ext cx="4601268" cy="426718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B3868CF-3146-4FD1-87EC-70CA8EFAB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3536" y="2367171"/>
            <a:ext cx="491490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3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边界匹配符和组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463923" y="1409303"/>
            <a:ext cx="950846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一般的边界匹配符有以下几个：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666666"/>
              </a:solidFill>
              <a:latin typeface="Helvetica Neue"/>
            </a:endParaRPr>
          </a:p>
          <a:p>
            <a:endParaRPr lang="en-US" altLang="zh-CN" dirty="0">
              <a:solidFill>
                <a:srgbClr val="666666"/>
              </a:solidFill>
              <a:latin typeface="Helvetica Neue"/>
            </a:endParaRPr>
          </a:p>
          <a:p>
            <a:endParaRPr lang="zh-CN" altLang="en-US" dirty="0">
              <a:solidFill>
                <a:srgbClr val="666666"/>
              </a:solidFill>
              <a:latin typeface="Helvetica Neue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Helvetica Neue"/>
              </a:rPr>
              <a:t> 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分组：被括号括起来的表达式就是分组。分组表达式 </a:t>
            </a:r>
            <a:r>
              <a:rPr lang="en-US" altLang="zh-CN" dirty="0"/>
              <a:t>(...) </a:t>
            </a:r>
            <a:r>
              <a:rPr lang="zh-CN" altLang="en-US" dirty="0"/>
              <a:t>其实就是把这部分字符作为一个整体，每遇到一个分组，编号就会加 </a:t>
            </a:r>
            <a:r>
              <a:rPr lang="en-US" altLang="zh-CN" dirty="0"/>
              <a:t>1 </a:t>
            </a:r>
            <a:r>
              <a:rPr lang="zh-CN" altLang="en-US" dirty="0"/>
              <a:t>，而且分组后面也是可以加数量词的。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802" y="1776160"/>
            <a:ext cx="7022213" cy="367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4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 err="1"/>
              <a:t>re.sub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463923" y="1409303"/>
            <a:ext cx="950846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re.sub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函数共有五个参数。其中三个必选参数：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pattern, 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repl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, string ;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两个可选参数：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count, flags .</a:t>
            </a: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具体参数意义如下：</a:t>
            </a:r>
            <a:endParaRPr lang="en-US" altLang="zh-CN" dirty="0">
              <a:solidFill>
                <a:srgbClr val="666666"/>
              </a:solidFill>
              <a:latin typeface="Helvetica Neue"/>
            </a:endParaRPr>
          </a:p>
          <a:p>
            <a:endParaRPr lang="zh-CN" altLang="en-US" dirty="0">
              <a:solidFill>
                <a:srgbClr val="666666"/>
              </a:solidFill>
              <a:latin typeface="Helvetica Neue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Helvetica Neue"/>
              </a:rPr>
              <a:t> 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923" y="2995140"/>
            <a:ext cx="8399605" cy="306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8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 err="1"/>
              <a:t>re.sub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463923" y="1409303"/>
            <a:ext cx="9508460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具体使用如下面的实例：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import re</a:t>
            </a: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a = 'Python*Android*Java-888'</a:t>
            </a: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#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把字符串中的 * 字符替换成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&amp;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字符</a:t>
            </a: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sub1 = 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re.sub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('\*', '&amp;', a)</a:t>
            </a: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print(sub1)</a:t>
            </a: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#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把字符串中的第一个 * 字符替换成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&amp;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字符</a:t>
            </a: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sub2 = 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re.sub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('\*', '&amp;', a, 1)</a:t>
            </a: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print(sub2)</a:t>
            </a: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47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 err="1"/>
              <a:t>re.sub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218410" y="966311"/>
            <a:ext cx="10257543" cy="951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#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把字符串中的 * 字符替换成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&amp;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字符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,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把字符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-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换成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|</a:t>
            </a: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# 1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、先定义一个函数</a:t>
            </a:r>
          </a:p>
          <a:p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def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convert(value):</a:t>
            </a: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 group = 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value.group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()</a:t>
            </a: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 if (group == '*'):</a:t>
            </a: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     return '&amp;'</a:t>
            </a: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 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elif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(group == '-'):</a:t>
            </a: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     return '|'</a:t>
            </a: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#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第二个参数，要替换的字符可以为一个函数</a:t>
            </a: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sub3 = 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re.sub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('[\*-]', convert, a)</a:t>
            </a: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print(sub3)</a:t>
            </a:r>
          </a:p>
          <a:p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输出的结果：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Python&amp;Android&amp;Java-888</a:t>
            </a:r>
          </a:p>
          <a:p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Python&amp;Android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*Java-888</a:t>
            </a: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Python&amp;Android&amp;Java|888</a:t>
            </a: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11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br>
              <a:rPr lang="en-US" altLang="zh-CN" dirty="0"/>
            </a:br>
            <a:r>
              <a:rPr lang="en-US" altLang="zh-CN" dirty="0" err="1"/>
              <a:t>re.match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 err="1"/>
              <a:t>re.search</a:t>
            </a:r>
            <a:br>
              <a:rPr lang="en-US" altLang="zh-CN" dirty="0"/>
            </a:b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463923" y="1409303"/>
            <a:ext cx="9508460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rgbClr val="666666"/>
                </a:solidFill>
                <a:latin typeface="Helvetica Neue"/>
              </a:rPr>
              <a:t>re.match</a:t>
            </a:r>
            <a:r>
              <a:rPr lang="en-US" altLang="zh-CN" b="1" dirty="0">
                <a:solidFill>
                  <a:srgbClr val="666666"/>
                </a:solidFill>
                <a:latin typeface="Helvetica Neue"/>
              </a:rPr>
              <a:t> </a:t>
            </a:r>
            <a:r>
              <a:rPr lang="zh-CN" altLang="en-US" b="1" dirty="0">
                <a:solidFill>
                  <a:srgbClr val="666666"/>
                </a:solidFill>
                <a:latin typeface="Helvetica Neue"/>
              </a:rPr>
              <a:t>函数</a:t>
            </a:r>
            <a:r>
              <a:rPr lang="en-US" altLang="zh-CN" b="1" dirty="0">
                <a:solidFill>
                  <a:srgbClr val="666666"/>
                </a:solidFill>
                <a:latin typeface="Helvetica Neue"/>
              </a:rPr>
              <a:t>:</a:t>
            </a:r>
            <a:endParaRPr lang="zh-CN" altLang="en-US" b="1" dirty="0">
              <a:solidFill>
                <a:srgbClr val="666666"/>
              </a:solidFill>
              <a:latin typeface="Helvetica Neue"/>
            </a:endParaRPr>
          </a:p>
          <a:p>
            <a:endParaRPr lang="zh-CN" altLang="en-US" dirty="0">
              <a:solidFill>
                <a:srgbClr val="666666"/>
              </a:solidFill>
              <a:latin typeface="Helvetica Neue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语法：</a:t>
            </a:r>
          </a:p>
          <a:p>
            <a:endParaRPr lang="zh-CN" altLang="en-US" dirty="0">
              <a:solidFill>
                <a:srgbClr val="666666"/>
              </a:solidFill>
              <a:latin typeface="Helvetica Neue"/>
            </a:endParaRPr>
          </a:p>
          <a:p>
            <a:endParaRPr lang="en-US" altLang="zh-CN" dirty="0">
              <a:solidFill>
                <a:srgbClr val="666666"/>
              </a:solidFill>
              <a:latin typeface="Helvetica Neue"/>
            </a:endParaRPr>
          </a:p>
          <a:p>
            <a:endParaRPr lang="en-US" altLang="zh-CN" dirty="0">
              <a:solidFill>
                <a:srgbClr val="666666"/>
              </a:solidFill>
              <a:latin typeface="Helvetica Neue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Helvetica Neue"/>
              </a:rPr>
              <a:t>      </a:t>
            </a:r>
            <a:r>
              <a:rPr lang="en-US" altLang="zh-CN" dirty="0" err="1">
                <a:solidFill>
                  <a:srgbClr val="666666"/>
                </a:solidFill>
                <a:latin typeface="Helvetica Neue"/>
              </a:rPr>
              <a:t>re.match</a:t>
            </a:r>
            <a:r>
              <a:rPr lang="en-US" altLang="zh-CN" dirty="0">
                <a:solidFill>
                  <a:srgbClr val="666666"/>
                </a:solidFill>
                <a:latin typeface="Helvetica Neue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尝试从字符串的起始位置匹配一个模式，如果不是起始位置匹配成功的话，</a:t>
            </a:r>
            <a:r>
              <a:rPr lang="en-US" altLang="zh-CN" dirty="0">
                <a:solidFill>
                  <a:srgbClr val="666666"/>
                </a:solidFill>
                <a:latin typeface="Helvetica Neue"/>
              </a:rPr>
              <a:t>match() </a:t>
            </a:r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就返回 </a:t>
            </a:r>
            <a:r>
              <a:rPr lang="en-US" altLang="zh-CN" dirty="0">
                <a:solidFill>
                  <a:srgbClr val="666666"/>
                </a:solidFill>
                <a:latin typeface="Helvetica Neue"/>
              </a:rPr>
              <a:t>none</a:t>
            </a:r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。</a:t>
            </a:r>
          </a:p>
          <a:p>
            <a:endParaRPr lang="zh-CN" altLang="en-US" dirty="0">
              <a:solidFill>
                <a:srgbClr val="666666"/>
              </a:solidFill>
              <a:latin typeface="Helvetica Neue"/>
            </a:endParaRPr>
          </a:p>
          <a:p>
            <a:r>
              <a:rPr lang="en-US" altLang="zh-CN" b="1" dirty="0" err="1">
                <a:solidFill>
                  <a:srgbClr val="666666"/>
                </a:solidFill>
                <a:latin typeface="Helvetica Neue"/>
              </a:rPr>
              <a:t>re.search</a:t>
            </a:r>
            <a:r>
              <a:rPr lang="en-US" altLang="zh-CN" b="1" dirty="0">
                <a:solidFill>
                  <a:srgbClr val="666666"/>
                </a:solidFill>
                <a:latin typeface="Helvetica Neue"/>
              </a:rPr>
              <a:t> </a:t>
            </a:r>
            <a:r>
              <a:rPr lang="zh-CN" altLang="en-US" b="1" dirty="0">
                <a:solidFill>
                  <a:srgbClr val="666666"/>
                </a:solidFill>
                <a:latin typeface="Helvetica Neue"/>
              </a:rPr>
              <a:t>函数</a:t>
            </a:r>
            <a:r>
              <a:rPr lang="en-US" altLang="zh-CN" b="1" dirty="0">
                <a:solidFill>
                  <a:srgbClr val="666666"/>
                </a:solidFill>
                <a:latin typeface="Helvetica Neue"/>
              </a:rPr>
              <a:t>:</a:t>
            </a:r>
            <a:endParaRPr lang="zh-CN" altLang="en-US" b="1" dirty="0">
              <a:solidFill>
                <a:srgbClr val="666666"/>
              </a:solidFill>
              <a:latin typeface="Helvetica Neue"/>
            </a:endParaRPr>
          </a:p>
          <a:p>
            <a:endParaRPr lang="zh-CN" altLang="en-US" dirty="0">
              <a:solidFill>
                <a:srgbClr val="666666"/>
              </a:solidFill>
              <a:latin typeface="Helvetica Neue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语法：</a:t>
            </a:r>
          </a:p>
          <a:p>
            <a:endParaRPr lang="en-US" altLang="zh-CN" dirty="0">
              <a:solidFill>
                <a:srgbClr val="666666"/>
              </a:solidFill>
              <a:latin typeface="Helvetica Neue"/>
            </a:endParaRPr>
          </a:p>
          <a:p>
            <a:endParaRPr lang="en-US" altLang="zh-CN" dirty="0">
              <a:solidFill>
                <a:srgbClr val="666666"/>
              </a:solidFill>
              <a:latin typeface="Helvetica Neue"/>
            </a:endParaRPr>
          </a:p>
          <a:p>
            <a:endParaRPr lang="zh-CN" altLang="en-US" dirty="0">
              <a:solidFill>
                <a:srgbClr val="666666"/>
              </a:solidFill>
              <a:latin typeface="Helvetica Neue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Helvetica Neue"/>
              </a:rPr>
              <a:t>       </a:t>
            </a:r>
            <a:r>
              <a:rPr lang="en-US" altLang="zh-CN" dirty="0" err="1">
                <a:solidFill>
                  <a:srgbClr val="666666"/>
                </a:solidFill>
                <a:latin typeface="Helvetica Neue"/>
              </a:rPr>
              <a:t>re.search</a:t>
            </a:r>
            <a:r>
              <a:rPr lang="en-US" altLang="zh-CN" dirty="0">
                <a:solidFill>
                  <a:srgbClr val="666666"/>
                </a:solidFill>
                <a:latin typeface="Helvetica Neue"/>
              </a:rPr>
              <a:t>(pattern, string, flags=0)</a:t>
            </a:r>
          </a:p>
          <a:p>
            <a:r>
              <a:rPr lang="en-US" altLang="zh-CN" dirty="0">
                <a:solidFill>
                  <a:srgbClr val="666666"/>
                </a:solidFill>
                <a:latin typeface="Helvetica Neue"/>
              </a:rPr>
              <a:t>       </a:t>
            </a:r>
            <a:r>
              <a:rPr lang="en-US" altLang="zh-CN" dirty="0" err="1">
                <a:solidFill>
                  <a:srgbClr val="666666"/>
                </a:solidFill>
                <a:latin typeface="Helvetica Neue"/>
              </a:rPr>
              <a:t>re.search</a:t>
            </a:r>
            <a:r>
              <a:rPr lang="en-US" altLang="zh-CN" dirty="0">
                <a:solidFill>
                  <a:srgbClr val="666666"/>
                </a:solidFill>
                <a:latin typeface="Helvetica Neue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扫描整个字符串并返回第一个成功的匹配。</a:t>
            </a:r>
            <a:endParaRPr lang="en-US" altLang="zh-CN" dirty="0">
              <a:solidFill>
                <a:srgbClr val="666666"/>
              </a:solidFill>
              <a:latin typeface="Helvetica Neue"/>
            </a:endParaRPr>
          </a:p>
          <a:p>
            <a:endParaRPr lang="zh-CN" altLang="en-US" dirty="0">
              <a:solidFill>
                <a:srgbClr val="666666"/>
              </a:solidFill>
              <a:latin typeface="Helvetica Neue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Helvetica Neue"/>
              </a:rPr>
              <a:t> 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515263-77DC-4A59-9336-E85CF4BFA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487" y="2260282"/>
            <a:ext cx="3629025" cy="4476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B926091-B173-4EA5-B09E-50AEE5DBE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978" y="4655152"/>
            <a:ext cx="356235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5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br>
              <a:rPr lang="en-US" altLang="zh-CN" dirty="0"/>
            </a:br>
            <a:r>
              <a:rPr lang="en-US" altLang="zh-CN" dirty="0" err="1"/>
              <a:t>re.match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 err="1"/>
              <a:t>re.search</a:t>
            </a:r>
            <a:br>
              <a:rPr lang="en-US" altLang="zh-CN" dirty="0"/>
            </a:b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463923" y="1409303"/>
            <a:ext cx="950846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666666"/>
                </a:solidFill>
                <a:latin typeface="Helvetica Neue"/>
              </a:rPr>
              <a:t>re.match</a:t>
            </a:r>
            <a:r>
              <a:rPr lang="en-US" altLang="zh-CN" dirty="0">
                <a:solidFill>
                  <a:srgbClr val="666666"/>
                </a:solidFill>
                <a:latin typeface="Helvetica Neue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和 </a:t>
            </a:r>
            <a:r>
              <a:rPr lang="en-US" altLang="zh-CN" dirty="0" err="1">
                <a:solidFill>
                  <a:srgbClr val="666666"/>
                </a:solidFill>
                <a:latin typeface="Helvetica Neue"/>
              </a:rPr>
              <a:t>re.search</a:t>
            </a:r>
            <a:r>
              <a:rPr lang="en-US" altLang="zh-CN" dirty="0">
                <a:solidFill>
                  <a:srgbClr val="666666"/>
                </a:solidFill>
                <a:latin typeface="Helvetica Neue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的参数，基本一致的，具体描述如下：</a:t>
            </a:r>
          </a:p>
          <a:p>
            <a:endParaRPr lang="zh-CN" altLang="en-US" dirty="0">
              <a:solidFill>
                <a:srgbClr val="666666"/>
              </a:solidFill>
              <a:latin typeface="Helvetica Neue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Helvetica Neue"/>
              </a:rPr>
              <a:t> 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二者的区别：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dirty="0"/>
              <a:t>       </a:t>
            </a:r>
            <a:r>
              <a:rPr lang="en-US" altLang="zh-CN" dirty="0" err="1"/>
              <a:t>re.match</a:t>
            </a:r>
            <a:r>
              <a:rPr lang="en-US" altLang="zh-CN" dirty="0"/>
              <a:t> </a:t>
            </a:r>
            <a:r>
              <a:rPr lang="zh-CN" altLang="en-US" dirty="0"/>
              <a:t>只匹配字符串的开始，如果字符串开始不符合正则表达式，则匹配失败，函数返回 </a:t>
            </a:r>
            <a:r>
              <a:rPr lang="en-US" altLang="zh-CN" dirty="0"/>
              <a:t>None</a:t>
            </a:r>
            <a:r>
              <a:rPr lang="zh-CN" altLang="en-US" dirty="0"/>
              <a:t>；而 </a:t>
            </a:r>
            <a:r>
              <a:rPr lang="en-US" altLang="zh-CN" dirty="0" err="1"/>
              <a:t>re.search</a:t>
            </a:r>
            <a:r>
              <a:rPr lang="en-US" altLang="zh-CN" dirty="0"/>
              <a:t> </a:t>
            </a:r>
            <a:r>
              <a:rPr lang="zh-CN" altLang="en-US" dirty="0"/>
              <a:t>匹配整个字符串，直到找到一个匹配。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142" y="2074816"/>
            <a:ext cx="7660718" cy="199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4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1"/>
          <p:cNvGrpSpPr/>
          <p:nvPr>
            <p:custDataLst>
              <p:tags r:id="rId1"/>
            </p:custDataLst>
          </p:nvPr>
        </p:nvGrpSpPr>
        <p:grpSpPr>
          <a:xfrm>
            <a:off x="10400943" y="2837699"/>
            <a:ext cx="592919" cy="610254"/>
            <a:chOff x="1827622" y="1343919"/>
            <a:chExt cx="2304000" cy="2304000"/>
          </a:xfrm>
          <a:effectLst>
            <a:outerShdw blurRad="228600" dist="101600" dir="7680000" sx="97000" sy="97000" algn="tl" rotWithShape="0">
              <a:prstClr val="black">
                <a:alpha val="27000"/>
              </a:prstClr>
            </a:outerShdw>
          </a:effectLst>
        </p:grpSpPr>
        <p:sp>
          <p:nvSpPr>
            <p:cNvPr id="3" name="椭圆 2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635000" dist="762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rgbClr val="203F6E"/>
                  </a:solidFill>
                </a:ln>
                <a:solidFill>
                  <a:schemeClr val="tx2"/>
                </a:solidFill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defTabSz="1814195">
                <a:defRPr/>
              </a:pPr>
              <a:endParaRPr lang="zh-CN" altLang="en-US" sz="6600" kern="0" dirty="0">
                <a:ln>
                  <a:solidFill>
                    <a:srgbClr val="203F6E"/>
                  </a:solidFill>
                </a:ln>
                <a:solidFill>
                  <a:schemeClr val="tx2"/>
                </a:solidFill>
                <a:latin typeface="+mj-lt"/>
                <a:ea typeface="MStiffHei HKS UltraBold" pitchFamily="2" charset="-120"/>
              </a:endParaRPr>
            </a:p>
          </p:txBody>
        </p:sp>
      </p:grpSp>
      <p:grpSp>
        <p:nvGrpSpPr>
          <p:cNvPr id="5" name="PA_组合 4"/>
          <p:cNvGrpSpPr/>
          <p:nvPr>
            <p:custDataLst>
              <p:tags r:id="rId2"/>
            </p:custDataLst>
          </p:nvPr>
        </p:nvGrpSpPr>
        <p:grpSpPr>
          <a:xfrm>
            <a:off x="9633262" y="2865654"/>
            <a:ext cx="592919" cy="610254"/>
            <a:chOff x="1827622" y="1343919"/>
            <a:chExt cx="2304000" cy="2304000"/>
          </a:xfrm>
          <a:solidFill>
            <a:schemeClr val="tx2"/>
          </a:solidFill>
          <a:effectLst>
            <a:outerShdw blurRad="228600" dist="101600" dir="7680000" sx="97000" sy="97000" algn="tl" rotWithShape="0">
              <a:prstClr val="black">
                <a:alpha val="27000"/>
              </a:prstClr>
            </a:outerShdw>
          </a:effectLst>
        </p:grpSpPr>
        <p:sp>
          <p:nvSpPr>
            <p:cNvPr id="6" name="椭圆 5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800">
                <a:ln>
                  <a:solidFill>
                    <a:srgbClr val="203F6E"/>
                  </a:solidFill>
                </a:ln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1908448" y="1438884"/>
              <a:ext cx="2142352" cy="2142353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800" dirty="0">
                <a:ln>
                  <a:solidFill>
                    <a:srgbClr val="203F6E"/>
                  </a:solidFill>
                </a:ln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1" name="PA_组合 10"/>
          <p:cNvGrpSpPr/>
          <p:nvPr>
            <p:custDataLst>
              <p:tags r:id="rId3"/>
            </p:custDataLst>
          </p:nvPr>
        </p:nvGrpSpPr>
        <p:grpSpPr>
          <a:xfrm>
            <a:off x="1585659" y="2794973"/>
            <a:ext cx="592919" cy="610254"/>
            <a:chOff x="1827622" y="1343919"/>
            <a:chExt cx="2304000" cy="2304000"/>
          </a:xfrm>
          <a:effectLst>
            <a:outerShdw blurRad="228600" dist="101600" dir="7680000" sx="97000" sy="97000" algn="tl" rotWithShape="0">
              <a:prstClr val="black">
                <a:alpha val="27000"/>
              </a:prstClr>
            </a:outerShdw>
          </a:effectLst>
        </p:grpSpPr>
        <p:sp>
          <p:nvSpPr>
            <p:cNvPr id="12" name="椭圆 11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635000" dist="762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rgbClr val="203F6E"/>
                  </a:solidFill>
                </a:ln>
                <a:solidFill>
                  <a:schemeClr val="tx2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defTabSz="1814195">
                <a:defRPr/>
              </a:pPr>
              <a:endParaRPr lang="zh-CN" altLang="en-US" sz="6600" kern="0" dirty="0">
                <a:ln>
                  <a:solidFill>
                    <a:srgbClr val="203F6E"/>
                  </a:solidFill>
                </a:ln>
                <a:solidFill>
                  <a:schemeClr val="tx2"/>
                </a:solidFill>
                <a:latin typeface="+mj-lt"/>
                <a:ea typeface="MStiffHei HKS UltraBold" pitchFamily="2" charset="-120"/>
              </a:endParaRPr>
            </a:p>
          </p:txBody>
        </p:sp>
      </p:grpSp>
      <p:grpSp>
        <p:nvGrpSpPr>
          <p:cNvPr id="14" name="PA_组合 13"/>
          <p:cNvGrpSpPr/>
          <p:nvPr>
            <p:custDataLst>
              <p:tags r:id="rId4"/>
            </p:custDataLst>
          </p:nvPr>
        </p:nvGrpSpPr>
        <p:grpSpPr>
          <a:xfrm>
            <a:off x="2369586" y="2769820"/>
            <a:ext cx="592919" cy="610254"/>
            <a:chOff x="1827622" y="1343919"/>
            <a:chExt cx="2304000" cy="2304000"/>
          </a:xfrm>
          <a:solidFill>
            <a:schemeClr val="tx2"/>
          </a:solidFill>
          <a:effectLst>
            <a:outerShdw blurRad="228600" dist="101600" dir="7680000" sx="97000" sy="97000" algn="tl" rotWithShape="0">
              <a:prstClr val="black">
                <a:alpha val="27000"/>
              </a:prstClr>
            </a:outerShdw>
          </a:effectLst>
        </p:grpSpPr>
        <p:sp>
          <p:nvSpPr>
            <p:cNvPr id="15" name="椭圆 14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rgbClr val="203F6E"/>
                  </a:solidFill>
                </a:ln>
                <a:solidFill>
                  <a:schemeClr val="tx2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1908448" y="1438884"/>
              <a:ext cx="2142352" cy="2142353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solidFill>
                    <a:srgbClr val="203F6E"/>
                  </a:solidFill>
                </a:ln>
                <a:solidFill>
                  <a:schemeClr val="tx2"/>
                </a:solidFill>
              </a:endParaRPr>
            </a:p>
          </p:txBody>
        </p:sp>
      </p:grpSp>
      <p:grpSp>
        <p:nvGrpSpPr>
          <p:cNvPr id="20" name="PA_组合 19"/>
          <p:cNvGrpSpPr/>
          <p:nvPr>
            <p:custDataLst>
              <p:tags r:id="rId5"/>
            </p:custDataLst>
          </p:nvPr>
        </p:nvGrpSpPr>
        <p:grpSpPr>
          <a:xfrm>
            <a:off x="3026084" y="3449114"/>
            <a:ext cx="296460" cy="305127"/>
            <a:chOff x="1827622" y="1343919"/>
            <a:chExt cx="2304000" cy="2304000"/>
          </a:xfrm>
          <a:effectLst>
            <a:outerShdw blurRad="228600" dist="101600" dir="7680000" sx="97000" sy="97000" algn="tl" rotWithShape="0">
              <a:prstClr val="black">
                <a:alpha val="27000"/>
              </a:prstClr>
            </a:outerShdw>
          </a:effectLst>
        </p:grpSpPr>
        <p:sp>
          <p:nvSpPr>
            <p:cNvPr id="21" name="椭圆 20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635000" dist="762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800">
                <a:ln>
                  <a:solidFill>
                    <a:srgbClr val="203F6E"/>
                  </a:solidFill>
                </a:ln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defTabSz="1814195">
                <a:defRPr/>
              </a:pPr>
              <a:endParaRPr lang="zh-CN" altLang="en-US" sz="4800" kern="0" dirty="0">
                <a:ln>
                  <a:solidFill>
                    <a:srgbClr val="203F6E"/>
                  </a:solidFill>
                </a:ln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3" name="PA_组合 22"/>
          <p:cNvGrpSpPr/>
          <p:nvPr>
            <p:custDataLst>
              <p:tags r:id="rId6"/>
            </p:custDataLst>
          </p:nvPr>
        </p:nvGrpSpPr>
        <p:grpSpPr>
          <a:xfrm>
            <a:off x="9139650" y="3543532"/>
            <a:ext cx="296460" cy="305127"/>
            <a:chOff x="1827622" y="1343919"/>
            <a:chExt cx="2304000" cy="2304000"/>
          </a:xfrm>
          <a:effectLst>
            <a:outerShdw blurRad="228600" dist="101600" dir="7680000" sx="97000" sy="97000" algn="tl" rotWithShape="0">
              <a:prstClr val="black">
                <a:alpha val="27000"/>
              </a:prstClr>
            </a:outerShdw>
          </a:effectLst>
        </p:grpSpPr>
        <p:sp>
          <p:nvSpPr>
            <p:cNvPr id="24" name="椭圆 23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635000" dist="762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800">
                <a:ln>
                  <a:solidFill>
                    <a:srgbClr val="203F6E"/>
                  </a:solidFill>
                </a:ln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defTabSz="1814195">
                <a:defRPr/>
              </a:pPr>
              <a:endParaRPr lang="zh-CN" altLang="en-US" sz="4800" kern="0" dirty="0">
                <a:ln>
                  <a:solidFill>
                    <a:srgbClr val="203F6E"/>
                  </a:solidFill>
                </a:ln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6" name="PA_组合 25"/>
          <p:cNvGrpSpPr/>
          <p:nvPr>
            <p:custDataLst>
              <p:tags r:id="rId7"/>
            </p:custDataLst>
          </p:nvPr>
        </p:nvGrpSpPr>
        <p:grpSpPr>
          <a:xfrm>
            <a:off x="9805368" y="2340071"/>
            <a:ext cx="296460" cy="305127"/>
            <a:chOff x="1827622" y="1343919"/>
            <a:chExt cx="2304000" cy="2304000"/>
          </a:xfrm>
          <a:effectLst>
            <a:outerShdw blurRad="228600" dist="101600" dir="7680000" sx="97000" sy="97000" algn="tl" rotWithShape="0">
              <a:prstClr val="black">
                <a:alpha val="27000"/>
              </a:prstClr>
            </a:outerShdw>
          </a:effectLst>
        </p:grpSpPr>
        <p:sp>
          <p:nvSpPr>
            <p:cNvPr id="27" name="椭圆 26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635000" dist="762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800">
                <a:ln>
                  <a:solidFill>
                    <a:srgbClr val="203F6E"/>
                  </a:solidFill>
                </a:ln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defTabSz="1814195">
                <a:defRPr/>
              </a:pPr>
              <a:endParaRPr lang="zh-CN" altLang="en-US" sz="4800" kern="0" dirty="0">
                <a:ln>
                  <a:solidFill>
                    <a:srgbClr val="203F6E"/>
                  </a:solidFill>
                </a:ln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PA_组合 28"/>
          <p:cNvGrpSpPr/>
          <p:nvPr>
            <p:custDataLst>
              <p:tags r:id="rId8"/>
            </p:custDataLst>
          </p:nvPr>
        </p:nvGrpSpPr>
        <p:grpSpPr>
          <a:xfrm>
            <a:off x="2478383" y="2346674"/>
            <a:ext cx="296460" cy="305127"/>
            <a:chOff x="1827622" y="1343919"/>
            <a:chExt cx="2304000" cy="2304000"/>
          </a:xfrm>
          <a:effectLst>
            <a:outerShdw blurRad="228600" dist="101600" dir="7680000" sx="97000" sy="97000" algn="tl" rotWithShape="0">
              <a:prstClr val="black">
                <a:alpha val="27000"/>
              </a:prstClr>
            </a:outerShdw>
          </a:effectLst>
        </p:grpSpPr>
        <p:sp>
          <p:nvSpPr>
            <p:cNvPr id="30" name="椭圆 29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635000" dist="762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rgbClr val="203F6E"/>
                  </a:solidFill>
                </a:ln>
                <a:solidFill>
                  <a:schemeClr val="tx2"/>
                </a:solidFill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defTabSz="1814195">
                <a:defRPr/>
              </a:pPr>
              <a:endParaRPr lang="zh-CN" altLang="en-US" sz="6600" kern="0" dirty="0">
                <a:ln>
                  <a:solidFill>
                    <a:srgbClr val="203F6E"/>
                  </a:solidFill>
                </a:ln>
                <a:solidFill>
                  <a:schemeClr val="tx2"/>
                </a:solidFill>
                <a:latin typeface="+mj-lt"/>
                <a:ea typeface="MStiffHei HKS UltraBold" pitchFamily="2" charset="-120"/>
              </a:endParaRPr>
            </a:p>
          </p:txBody>
        </p:sp>
      </p:grpSp>
      <p:sp>
        <p:nvSpPr>
          <p:cNvPr id="36" name="PA_椭圆 35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3418553" y="2607150"/>
            <a:ext cx="1253798" cy="1260000"/>
          </a:xfrm>
          <a:prstGeom prst="ellipse">
            <a:avLst/>
          </a:prstGeom>
          <a:gradFill flip="none" rotWithShape="1">
            <a:gsLst>
              <a:gs pos="55000">
                <a:sysClr val="window" lastClr="FFFFFF">
                  <a:lumMod val="95000"/>
                </a:sysClr>
              </a:gs>
              <a:gs pos="100000">
                <a:sysClr val="window" lastClr="FFFFFF">
                  <a:lumMod val="75000"/>
                </a:sysClr>
              </a:gs>
              <a:gs pos="0">
                <a:sysClr val="window" lastClr="FFFFFF"/>
              </a:gs>
            </a:gsLst>
            <a:lin ang="16200000" scaled="1"/>
            <a:tileRect/>
          </a:gradFill>
          <a:ln w="6350" cap="flat" cmpd="sng" algn="ctr">
            <a:solidFill>
              <a:schemeClr val="tx2"/>
            </a:solidFill>
            <a:prstDash val="solid"/>
          </a:ln>
          <a:effectLst>
            <a:outerShdw blurRad="444500" dist="63500" dir="8100000" algn="tr" rotWithShape="0">
              <a:prstClr val="black">
                <a:alpha val="5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zh-CN" altLang="en-US" sz="4800" b="1" kern="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感</a:t>
            </a:r>
          </a:p>
        </p:txBody>
      </p:sp>
      <p:sp>
        <p:nvSpPr>
          <p:cNvPr id="37" name="PA_椭圆 36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4905946" y="2607150"/>
            <a:ext cx="1253798" cy="1260000"/>
          </a:xfrm>
          <a:prstGeom prst="ellipse">
            <a:avLst/>
          </a:prstGeom>
          <a:gradFill flip="none" rotWithShape="1">
            <a:gsLst>
              <a:gs pos="55000">
                <a:sysClr val="window" lastClr="FFFFFF">
                  <a:lumMod val="95000"/>
                </a:sysClr>
              </a:gs>
              <a:gs pos="100000">
                <a:sysClr val="window" lastClr="FFFFFF">
                  <a:lumMod val="75000"/>
                </a:sysClr>
              </a:gs>
              <a:gs pos="0">
                <a:sysClr val="window" lastClr="FFFFFF"/>
              </a:gs>
            </a:gsLst>
            <a:lin ang="16200000" scaled="1"/>
            <a:tileRect/>
          </a:gradFill>
          <a:ln w="6350" cap="flat" cmpd="sng" algn="ctr">
            <a:solidFill>
              <a:schemeClr val="tx2"/>
            </a:solidFill>
            <a:prstDash val="solid"/>
          </a:ln>
          <a:effectLst>
            <a:outerShdw blurRad="444500" dist="63500" dir="8100000" algn="tr" rotWithShape="0">
              <a:prstClr val="black">
                <a:alpha val="5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zh-CN" altLang="en-US" sz="4800" b="1" kern="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谢</a:t>
            </a:r>
          </a:p>
        </p:txBody>
      </p:sp>
      <p:sp>
        <p:nvSpPr>
          <p:cNvPr id="38" name="PA_椭圆 37"/>
          <p:cNvSpPr>
            <a:spLocks noChangeAspect="1"/>
          </p:cNvSpPr>
          <p:nvPr>
            <p:custDataLst>
              <p:tags r:id="rId11"/>
            </p:custDataLst>
          </p:nvPr>
        </p:nvSpPr>
        <p:spPr>
          <a:xfrm>
            <a:off x="6406553" y="2605107"/>
            <a:ext cx="1253798" cy="1260000"/>
          </a:xfrm>
          <a:prstGeom prst="ellipse">
            <a:avLst/>
          </a:prstGeom>
          <a:gradFill flip="none" rotWithShape="1">
            <a:gsLst>
              <a:gs pos="55000">
                <a:sysClr val="window" lastClr="FFFFFF">
                  <a:lumMod val="95000"/>
                </a:sysClr>
              </a:gs>
              <a:gs pos="100000">
                <a:sysClr val="window" lastClr="FFFFFF">
                  <a:lumMod val="75000"/>
                </a:sysClr>
              </a:gs>
              <a:gs pos="0">
                <a:sysClr val="window" lastClr="FFFFFF"/>
              </a:gs>
            </a:gsLst>
            <a:lin ang="16200000" scaled="1"/>
            <a:tileRect/>
          </a:gradFill>
          <a:ln w="6350" cap="flat" cmpd="sng" algn="ctr">
            <a:solidFill>
              <a:schemeClr val="tx2"/>
            </a:solidFill>
            <a:prstDash val="solid"/>
          </a:ln>
          <a:effectLst>
            <a:outerShdw blurRad="444500" dist="63500" dir="8100000" algn="tr" rotWithShape="0">
              <a:prstClr val="black">
                <a:alpha val="5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zh-CN" altLang="en-US" sz="4800" b="1" kern="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观</a:t>
            </a:r>
          </a:p>
        </p:txBody>
      </p:sp>
      <p:sp>
        <p:nvSpPr>
          <p:cNvPr id="39" name="PA_椭圆 38"/>
          <p:cNvSpPr>
            <a:spLocks noChangeAspect="1"/>
          </p:cNvSpPr>
          <p:nvPr>
            <p:custDataLst>
              <p:tags r:id="rId12"/>
            </p:custDataLst>
          </p:nvPr>
        </p:nvSpPr>
        <p:spPr>
          <a:xfrm>
            <a:off x="7908241" y="2607150"/>
            <a:ext cx="1253798" cy="1260000"/>
          </a:xfrm>
          <a:prstGeom prst="ellipse">
            <a:avLst/>
          </a:prstGeom>
          <a:gradFill flip="none" rotWithShape="1">
            <a:gsLst>
              <a:gs pos="55000">
                <a:sysClr val="window" lastClr="FFFFFF">
                  <a:lumMod val="95000"/>
                </a:sysClr>
              </a:gs>
              <a:gs pos="100000">
                <a:sysClr val="window" lastClr="FFFFFF">
                  <a:lumMod val="75000"/>
                </a:sysClr>
              </a:gs>
              <a:gs pos="0">
                <a:sysClr val="window" lastClr="FFFFFF"/>
              </a:gs>
            </a:gsLst>
            <a:lin ang="16200000" scaled="1"/>
            <a:tileRect/>
          </a:gradFill>
          <a:ln w="6350" cap="flat" cmpd="sng" algn="ctr">
            <a:solidFill>
              <a:schemeClr val="tx2"/>
            </a:solidFill>
            <a:prstDash val="solid"/>
          </a:ln>
          <a:effectLst>
            <a:outerShdw blurRad="444500" dist="63500" dir="8100000" algn="tr" rotWithShape="0">
              <a:prstClr val="black">
                <a:alpha val="5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zh-CN" altLang="en-US" sz="4800" b="1" kern="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54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" dur="1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" dur="1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49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11" dur="1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12" dur="1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49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15" dur="1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16" dur="1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49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19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20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22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550"/>
                                </p:stCondLst>
                                <p:childTnLst>
                                  <p:par>
                                    <p:cTn id="27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32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050"/>
                                </p:stCondLst>
                                <p:childTnLst>
                                  <p:par>
                                    <p:cTn id="37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42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550"/>
                                </p:stCondLst>
                                <p:childTnLst>
                                  <p:par>
                                    <p:cTn id="47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52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4050"/>
                                </p:stCondLst>
                                <p:childTnLst>
                                  <p:par>
                                    <p:cTn id="57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7" grpId="0" animBg="1"/>
          <p:bldP spid="38" grpId="0" animBg="1"/>
          <p:bldP spid="3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22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550"/>
                                </p:stCondLst>
                                <p:childTnLst>
                                  <p:par>
                                    <p:cTn id="27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32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050"/>
                                </p:stCondLst>
                                <p:childTnLst>
                                  <p:par>
                                    <p:cTn id="37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42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550"/>
                                </p:stCondLst>
                                <p:childTnLst>
                                  <p:par>
                                    <p:cTn id="47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52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4050"/>
                                </p:stCondLst>
                                <p:childTnLst>
                                  <p:par>
                                    <p:cTn id="57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7" grpId="0" animBg="1"/>
          <p:bldP spid="38" grpId="0" animBg="1"/>
          <p:bldP spid="39" grpId="0" animBg="1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Python</a:t>
            </a:r>
            <a:r>
              <a:rPr lang="zh-CN" altLang="en-US" dirty="0"/>
              <a:t>和</a:t>
            </a:r>
            <a:r>
              <a:rPr lang="en-US" altLang="zh-CN" dirty="0"/>
              <a:t>C++</a:t>
            </a:r>
            <a:r>
              <a:rPr lang="zh-CN" altLang="en-US" dirty="0"/>
              <a:t>的对比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372275" y="1720840"/>
            <a:ext cx="9447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/>
              <a:t>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9D76609-7BD7-4CDA-B00C-89C553ECBCA1}"/>
              </a:ext>
            </a:extLst>
          </p:cNvPr>
          <p:cNvSpPr txBox="1"/>
          <p:nvPr/>
        </p:nvSpPr>
        <p:spPr>
          <a:xfrm>
            <a:off x="960353" y="1674718"/>
            <a:ext cx="9838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100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以内的素数输出算法验证：</a:t>
            </a: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7D22D6-A4C3-4FEF-A4BD-1F7FAD0D8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099" y="3059803"/>
            <a:ext cx="919162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80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网络编程介绍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372275" y="1720840"/>
            <a:ext cx="9447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/>
              <a:t>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9D76609-7BD7-4CDA-B00C-89C553ECBCA1}"/>
              </a:ext>
            </a:extLst>
          </p:cNvPr>
          <p:cNvSpPr txBox="1"/>
          <p:nvPr/>
        </p:nvSpPr>
        <p:spPr>
          <a:xfrm>
            <a:off x="1058008" y="1914415"/>
            <a:ext cx="98383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自从互联网诞生以来，现在基本上所有的程序都是网络程序，很少有单机版的程序了。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计算机网络就是把各个计算机连接到一起，让网络中的计算机可以互相通信。网络编程就是如何在程序中实现两台计算机的通信。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举个例子，当你使用浏览器访问新浪网时，你的计算机就和新浪的某台     服务器通过互联网连接起来了，然后，新浪的服务器把网页内容作为数据通过互联网传输到你的电脑上。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由于你的电脑上可能不止浏览器，还有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QQ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、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Skype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、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Dropbox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、邮件客户端等，不同的程序连接的别的计算机也会不同，所以，更确切地说，网络通信是两台计算机上的两个进程之间的通信。比如，浏览器进程和新浪服务器上的某个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Web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服务进程在通信，而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QQ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进程是和腾讯的某个服务器上的某个进程在通信。</a:t>
            </a: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4499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网络通信协议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372275" y="1720840"/>
            <a:ext cx="9447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/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DD7445-EE8F-40A3-B2B8-941FA412C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324" y="2044005"/>
            <a:ext cx="546735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460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IP</a:t>
            </a:r>
            <a:r>
              <a:rPr lang="zh-CN" altLang="en-US" dirty="0"/>
              <a:t>地址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372275" y="1720840"/>
            <a:ext cx="9447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/>
              <a:t>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3864D8D-440B-4832-98CD-88F6A0F6C111}"/>
              </a:ext>
            </a:extLst>
          </p:cNvPr>
          <p:cNvSpPr txBox="1"/>
          <p:nvPr/>
        </p:nvSpPr>
        <p:spPr>
          <a:xfrm>
            <a:off x="967228" y="1103813"/>
            <a:ext cx="102575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      IP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地址实际上是一个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32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位整数（称为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IPv4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），以字符串表示的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IP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地址如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192.168.0.1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实际上是把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32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位整数按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8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位分组后的数字表示，目的是便于阅读。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IPv6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地址实际上是一个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128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位整数，它是目前使用的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IPv4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的升级版，以字符串表示类似于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2001:0db8:85a3:0042:1000:8a2e:0370:7334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      TCP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协议则是建立在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IP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协议之上的。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TCP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协议负责在两台计算机之间建立可靠连接，保证数据包按顺序到达。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TCP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协议会通过握手建立连接，然后，对每个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IP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包编号，确保对方按顺序收到，如果包丢掉了，就自动重发。</a:t>
            </a: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许多常用的更高级的协议都是建立在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TCP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协议基础上的，比如用于浏览器的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HTTP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协议、发送邮件的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SMTP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协议等。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一个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TCP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报文除了包含要传输的数据外，还包含源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IP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地址和目标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IP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地址，源端口和目标端口。</a:t>
            </a: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端口有什么作用？在两台计算机通信时，只发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IP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地址是不够的，因为同一台计算机上跑着多个网络程序。一个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TCP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报文来了之后，到底是交给浏览器还是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QQ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，就需要端口号来区分。每个网络程序都向操作系统申请唯一的端口号，这样，两个进程在两台计算机之间建立网络连接就需要各自的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IP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地址和各自的端口号。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一个进程也可能同时与多个计算机建立链接，因此它会申请很多端口。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7677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3368838" y="1178379"/>
            <a:ext cx="23339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art</a:t>
            </a:r>
            <a:endParaRPr lang="zh-CN" altLang="en-US" sz="44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extBox 22"/>
          <p:cNvSpPr txBox="1"/>
          <p:nvPr/>
        </p:nvSpPr>
        <p:spPr>
          <a:xfrm>
            <a:off x="5087873" y="1192198"/>
            <a:ext cx="12298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zh-CN" altLang="en-US" sz="66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 flipV="1">
            <a:off x="3223967" y="2650411"/>
            <a:ext cx="5778631" cy="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cxnSpLocks/>
          </p:cNvCxnSpPr>
          <p:nvPr/>
        </p:nvCxnSpPr>
        <p:spPr>
          <a:xfrm>
            <a:off x="3223967" y="4815492"/>
            <a:ext cx="5882326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5"/>
          <p:cNvSpPr txBox="1"/>
          <p:nvPr/>
        </p:nvSpPr>
        <p:spPr>
          <a:xfrm>
            <a:off x="2156829" y="2869102"/>
            <a:ext cx="7878342" cy="1350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7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Python</a:t>
            </a:r>
            <a:r>
              <a:rPr lang="zh-CN" altLang="en-US" sz="7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代码规范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372184" y="1500481"/>
            <a:ext cx="627365" cy="532885"/>
            <a:chOff x="1979712" y="2065412"/>
            <a:chExt cx="2059245" cy="1872208"/>
          </a:xfrm>
        </p:grpSpPr>
        <p:sp>
          <p:nvSpPr>
            <p:cNvPr id="8" name="圆角矩形 7"/>
            <p:cNvSpPr/>
            <p:nvPr/>
          </p:nvSpPr>
          <p:spPr>
            <a:xfrm>
              <a:off x="1979712" y="2065412"/>
              <a:ext cx="2059245" cy="187220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823C1E"/>
                </a:solidFill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5914" y="2353444"/>
              <a:ext cx="1264590" cy="1319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898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简明概述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830360" y="1258791"/>
            <a:ext cx="1025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u="none" strike="noStrike" dirty="0">
                <a:solidFill>
                  <a:srgbClr val="666666"/>
                </a:solidFill>
                <a:effectLst/>
                <a:latin typeface="Helvetica Neue"/>
              </a:rPr>
              <a:t>     </a:t>
            </a:r>
            <a:r>
              <a:rPr lang="zh-CN" altLang="en-US" dirty="0"/>
              <a:t>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6B90787-4C36-41D2-AE5B-AC1192982DD4}"/>
              </a:ext>
            </a:extLst>
          </p:cNvPr>
          <p:cNvSpPr txBox="1"/>
          <p:nvPr/>
        </p:nvSpPr>
        <p:spPr>
          <a:xfrm>
            <a:off x="873938" y="1067443"/>
            <a:ext cx="10531280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1.</a:t>
            </a:r>
            <a:r>
              <a:rPr lang="zh-CN" altLang="en-US" b="1" dirty="0"/>
              <a:t>代码格式：</a:t>
            </a:r>
            <a:endParaRPr lang="en-US" altLang="zh-CN" b="1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缩进：</a:t>
            </a:r>
            <a:endParaRPr lang="en-US" altLang="zh-CN" dirty="0"/>
          </a:p>
          <a:p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 统一使用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4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个空格进行缩进</a:t>
            </a:r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行宽</a:t>
            </a:r>
            <a:r>
              <a:rPr lang="en-US" altLang="zh-CN" dirty="0"/>
              <a:t>:</a:t>
            </a:r>
          </a:p>
          <a:p>
            <a:pPr algn="l"/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每行代码尽量不超过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80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个字符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(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在特殊情况下可以略微超过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80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，但最长不得超过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120)</a:t>
            </a:r>
          </a:p>
          <a:p>
            <a:pPr algn="l"/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理由：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这在查看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side-by-side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的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diff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时很有帮助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方便在控制台下查看代码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太长可能是设计有缺陷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引号：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dirty="0">
                <a:solidFill>
                  <a:srgbClr val="24292E"/>
                </a:solidFill>
                <a:latin typeface="-apple-system"/>
              </a:rPr>
              <a:t>简单说，自然语言使用双引号，机器标示使用单引号，因此 代码里 多数应该使用 单引号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zh-CN" altLang="zh-CN" dirty="0">
                <a:solidFill>
                  <a:srgbClr val="24292E"/>
                </a:solidFill>
                <a:latin typeface="-apple-system"/>
              </a:rPr>
              <a:t>自然语言 使用双引号 "..."</a:t>
            </a:r>
            <a:br>
              <a:rPr lang="zh-CN" altLang="zh-CN" dirty="0">
                <a:solidFill>
                  <a:srgbClr val="24292E"/>
                </a:solidFill>
                <a:latin typeface="-apple-system"/>
              </a:rPr>
            </a:br>
            <a:r>
              <a:rPr lang="zh-CN" altLang="zh-CN" dirty="0">
                <a:solidFill>
                  <a:srgbClr val="24292E"/>
                </a:solidFill>
                <a:latin typeface="-apple-system"/>
              </a:rPr>
              <a:t>例如错误信息；很多情况还是 unicode，使用u"你好世界"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zh-CN" altLang="zh-CN" dirty="0">
                <a:solidFill>
                  <a:srgbClr val="24292E"/>
                </a:solidFill>
                <a:latin typeface="-apple-system"/>
              </a:rPr>
              <a:t>机器标识 使用单引号 '...' 例如 dict 里的 key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zh-CN" altLang="zh-CN" dirty="0">
                <a:solidFill>
                  <a:srgbClr val="24292E"/>
                </a:solidFill>
                <a:latin typeface="-apple-system"/>
              </a:rPr>
              <a:t>正则表达式 使用原生的双引号 r"..."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zh-CN" altLang="zh-CN" dirty="0">
                <a:solidFill>
                  <a:srgbClr val="24292E"/>
                </a:solidFill>
                <a:latin typeface="-apple-system"/>
              </a:rPr>
              <a:t>文档字符串 (docstring) 使用三个双引号 """......"""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流程图: 摘录 2">
            <a:extLst>
              <a:ext uri="{FF2B5EF4-FFF2-40B4-BE49-F238E27FC236}">
                <a16:creationId xmlns:a16="http://schemas.microsoft.com/office/drawing/2014/main" id="{68F6DC8A-1A1A-49C6-97A6-41DD9015DC0C}"/>
              </a:ext>
            </a:extLst>
          </p:cNvPr>
          <p:cNvSpPr/>
          <p:nvPr/>
        </p:nvSpPr>
        <p:spPr>
          <a:xfrm>
            <a:off x="590333" y="1678688"/>
            <a:ext cx="283605" cy="242661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流程图: 摘录 5">
            <a:extLst>
              <a:ext uri="{FF2B5EF4-FFF2-40B4-BE49-F238E27FC236}">
                <a16:creationId xmlns:a16="http://schemas.microsoft.com/office/drawing/2014/main" id="{458A81D8-89A6-4C1D-A626-01AF93E0DBDF}"/>
              </a:ext>
            </a:extLst>
          </p:cNvPr>
          <p:cNvSpPr/>
          <p:nvPr/>
        </p:nvSpPr>
        <p:spPr>
          <a:xfrm>
            <a:off x="590333" y="2455461"/>
            <a:ext cx="283605" cy="242661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摘录 8">
            <a:extLst>
              <a:ext uri="{FF2B5EF4-FFF2-40B4-BE49-F238E27FC236}">
                <a16:creationId xmlns:a16="http://schemas.microsoft.com/office/drawing/2014/main" id="{8CB7B6DA-1D0D-45A8-BE99-3B3F7875DE76}"/>
              </a:ext>
            </a:extLst>
          </p:cNvPr>
          <p:cNvSpPr/>
          <p:nvPr/>
        </p:nvSpPr>
        <p:spPr>
          <a:xfrm>
            <a:off x="570889" y="4410379"/>
            <a:ext cx="283605" cy="242661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72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简明概述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830360" y="1258791"/>
            <a:ext cx="1025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u="none" strike="noStrike" dirty="0">
                <a:solidFill>
                  <a:srgbClr val="666666"/>
                </a:solidFill>
                <a:effectLst/>
                <a:latin typeface="Helvetica Neue"/>
              </a:rPr>
              <a:t>     </a:t>
            </a:r>
            <a:r>
              <a:rPr lang="zh-CN" altLang="en-US" dirty="0"/>
              <a:t>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6B90787-4C36-41D2-AE5B-AC1192982DD4}"/>
              </a:ext>
            </a:extLst>
          </p:cNvPr>
          <p:cNvSpPr txBox="1"/>
          <p:nvPr/>
        </p:nvSpPr>
        <p:spPr>
          <a:xfrm>
            <a:off x="830360" y="1067443"/>
            <a:ext cx="10531280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空行：</a:t>
            </a:r>
            <a:endParaRPr lang="en-US" altLang="zh-CN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模块级函数和类定义之间空两行；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类成员函数之间空一行；</a:t>
            </a:r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以使用多个空行分隔多组相关的函数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函数中可以使用空行分隔出逻辑相关的代码</a:t>
            </a:r>
          </a:p>
          <a:p>
            <a:pPr algn="l"/>
            <a:endParaRPr lang="zh-CN" altLang="en-US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流程图: 摘录 2">
            <a:extLst>
              <a:ext uri="{FF2B5EF4-FFF2-40B4-BE49-F238E27FC236}">
                <a16:creationId xmlns:a16="http://schemas.microsoft.com/office/drawing/2014/main" id="{68F6DC8A-1A1A-49C6-97A6-41DD9015DC0C}"/>
              </a:ext>
            </a:extLst>
          </p:cNvPr>
          <p:cNvSpPr/>
          <p:nvPr/>
        </p:nvSpPr>
        <p:spPr>
          <a:xfrm>
            <a:off x="642714" y="1436126"/>
            <a:ext cx="236471" cy="19199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6C0C74-B75C-466D-8D52-EA640AEC6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53" y="2371184"/>
            <a:ext cx="660082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0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简明概述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830360" y="1258791"/>
            <a:ext cx="1025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u="none" strike="noStrike" dirty="0">
                <a:solidFill>
                  <a:srgbClr val="666666"/>
                </a:solidFill>
                <a:effectLst/>
                <a:latin typeface="Helvetica Neue"/>
              </a:rPr>
              <a:t>     </a:t>
            </a:r>
            <a:r>
              <a:rPr lang="zh-CN" altLang="en-US" dirty="0"/>
              <a:t>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6B90787-4C36-41D2-AE5B-AC1192982DD4}"/>
              </a:ext>
            </a:extLst>
          </p:cNvPr>
          <p:cNvSpPr txBox="1"/>
          <p:nvPr/>
        </p:nvSpPr>
        <p:spPr>
          <a:xfrm>
            <a:off x="830360" y="1067443"/>
            <a:ext cx="1053128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2.import </a:t>
            </a:r>
            <a:r>
              <a:rPr lang="zh-CN" altLang="en-US" b="1" dirty="0"/>
              <a:t>语句</a:t>
            </a:r>
            <a:r>
              <a:rPr lang="zh-CN" altLang="en-US" dirty="0"/>
              <a:t>：</a:t>
            </a:r>
            <a:endParaRPr lang="en-US" altLang="zh-CN" dirty="0"/>
          </a:p>
          <a:p>
            <a:pPr algn="l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import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语句应该分行书写</a:t>
            </a:r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import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语句应该使用 </a:t>
            </a:r>
            <a:r>
              <a:rPr lang="en-US" altLang="zh-CN" b="1" i="0" u="none" strike="noStrike" dirty="0">
                <a:solidFill>
                  <a:srgbClr val="24292E"/>
                </a:solidFill>
                <a:effectLst/>
                <a:latin typeface="-apple-system"/>
              </a:rPr>
              <a:t>absolute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import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zh-CN" altLang="en-US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444318-8FB2-4D9F-9B7C-DEFBC1322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360" y="2131088"/>
            <a:ext cx="8553450" cy="23526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EA45E86-142F-428A-A13A-B7303549A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428" y="5157825"/>
            <a:ext cx="869568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2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简明概述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830360" y="1258791"/>
            <a:ext cx="1025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u="none" strike="noStrike" dirty="0">
                <a:solidFill>
                  <a:srgbClr val="666666"/>
                </a:solidFill>
                <a:effectLst/>
                <a:latin typeface="Helvetica Neue"/>
              </a:rPr>
              <a:t>     </a:t>
            </a:r>
            <a:r>
              <a:rPr lang="zh-CN" altLang="en-US" dirty="0"/>
              <a:t>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6B90787-4C36-41D2-AE5B-AC1192982DD4}"/>
              </a:ext>
            </a:extLst>
          </p:cNvPr>
          <p:cNvSpPr txBox="1"/>
          <p:nvPr/>
        </p:nvSpPr>
        <p:spPr>
          <a:xfrm>
            <a:off x="803427" y="748788"/>
            <a:ext cx="1053128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zh-CN" altLang="en-US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import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语句应该放在文件头部，置于模块说明及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docstring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之后，于全局变量之前；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import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语句应该按照顺序排列，每组之间用一个空行分隔</a:t>
            </a:r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/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导入其他模块的类定义时，可以使用相对导入</a:t>
            </a:r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/>
            <a:endParaRPr lang="zh-CN" altLang="en-US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US" altLang="zh-CN" dirty="0"/>
          </a:p>
          <a:p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如果发生命名冲突，则可使用命名空间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B07DC2-4182-4A26-AD5C-A91BCE8CA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915" y="1720991"/>
            <a:ext cx="9105900" cy="19431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250BF7C-9E9B-4C03-802F-69F9C8075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915" y="4208032"/>
            <a:ext cx="9105900" cy="5619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0E9A988-4E8C-4234-86D7-6ADFC9F172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915" y="5222111"/>
            <a:ext cx="910590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Python</a:t>
            </a:r>
            <a:r>
              <a:rPr lang="zh-CN" altLang="en-US" dirty="0"/>
              <a:t>概述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372275" y="1720840"/>
            <a:ext cx="94474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基本概念：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Helvetica Neue"/>
            </a:endParaRPr>
          </a:p>
          <a:p>
            <a:pPr algn="just">
              <a:buNone/>
            </a:pP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     Python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是一种广泛使用的高级编程语言，属于通用型编程语言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,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由吉多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·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范罗苏姆创造。作为一种解释型语言，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Python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的设计哲学强调代码的可读性和简洁的语法。相比于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C++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或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Java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，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Python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让开发者能够用更少的代码表达想法。不管是小型还是大型程序，该语言都试图让程序的结构清晰明了。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pPr algn="just">
              <a:buNone/>
            </a:pP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     Python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拥有垃圾回收功能，能够自动管理内存使用，并且支持多种编程范式，包括面向对象、命令式、函数式和过程式编程。其本身拥有一个巨大而广泛的标准库。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Python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  <a:hlinkClick r:id="rId3" tooltip="解释器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解释器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本身几乎可以在所有的操作系统中运行。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Python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的正式解释器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CPython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是用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C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语言编写的、是一个由社群驱动的自由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  <a:hlinkClick r:id="rId4" tooltip="软件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软件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，目前由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Python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软件基金会管理。 </a:t>
            </a:r>
          </a:p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。</a:t>
            </a:r>
          </a:p>
          <a:p>
            <a:r>
              <a:rPr lang="zh-CN" altLang="en-US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简明概述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830360" y="1258791"/>
            <a:ext cx="1025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u="none" strike="noStrike" dirty="0">
                <a:solidFill>
                  <a:srgbClr val="666666"/>
                </a:solidFill>
                <a:effectLst/>
                <a:latin typeface="Helvetica Neue"/>
              </a:rPr>
              <a:t>     </a:t>
            </a:r>
            <a:r>
              <a:rPr lang="zh-CN" altLang="en-US" dirty="0"/>
              <a:t>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6B90787-4C36-41D2-AE5B-AC1192982DD4}"/>
              </a:ext>
            </a:extLst>
          </p:cNvPr>
          <p:cNvSpPr txBox="1"/>
          <p:nvPr/>
        </p:nvSpPr>
        <p:spPr>
          <a:xfrm>
            <a:off x="705937" y="977181"/>
            <a:ext cx="10531280" cy="1754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24292E"/>
                </a:solidFill>
                <a:latin typeface="-apple-system"/>
              </a:defRPr>
            </a:lvl1pPr>
          </a:lstStyle>
          <a:p>
            <a:r>
              <a:rPr lang="en-US" altLang="zh-CN" b="1" dirty="0"/>
              <a:t>3.</a:t>
            </a:r>
            <a:r>
              <a:rPr lang="zh-CN" altLang="en-US" b="1" dirty="0"/>
              <a:t>空格：</a:t>
            </a:r>
            <a:endParaRPr lang="en-US" altLang="zh-CN" b="1" dirty="0"/>
          </a:p>
          <a:p>
            <a:endParaRPr lang="en-US" altLang="zh-CN" dirty="0"/>
          </a:p>
          <a:p>
            <a:r>
              <a:rPr lang="zh-CN" altLang="zh-CN" dirty="0"/>
              <a:t>在二元运算符两边各空一格[=,-,+=,==,&gt;,in,is not, and]: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6A5A51B-6655-47DE-B349-69D8AB166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455" y="2415913"/>
            <a:ext cx="8565340" cy="285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10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简明概述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830360" y="1258791"/>
            <a:ext cx="1025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u="none" strike="noStrike" dirty="0">
                <a:solidFill>
                  <a:srgbClr val="666666"/>
                </a:solidFill>
                <a:effectLst/>
                <a:latin typeface="Helvetica Neue"/>
              </a:rPr>
              <a:t>     </a:t>
            </a:r>
            <a:r>
              <a:rPr lang="zh-CN" altLang="en-US" dirty="0"/>
              <a:t>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6B90787-4C36-41D2-AE5B-AC1192982DD4}"/>
              </a:ext>
            </a:extLst>
          </p:cNvPr>
          <p:cNvSpPr txBox="1"/>
          <p:nvPr/>
        </p:nvSpPr>
        <p:spPr>
          <a:xfrm>
            <a:off x="815185" y="643352"/>
            <a:ext cx="10531280" cy="20036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24292E"/>
                </a:solidFill>
                <a:latin typeface="-apple-system"/>
              </a:defRPr>
            </a:lvl1pPr>
          </a:lstStyle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函数的参数列表中，之后要有空格：</a:t>
            </a:r>
            <a:r>
              <a:rPr lang="zh-CN" altLang="zh-CN" dirty="0"/>
              <a:t>: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函数的参数列表中，默认值等号两边不要添加空格：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BF832B-6C38-4F31-9279-12A834F83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85" y="1715633"/>
            <a:ext cx="7400925" cy="17430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7AFCDEA-3123-4006-9D30-8F4113B61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85" y="4303355"/>
            <a:ext cx="743902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8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简明概述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830360" y="1258791"/>
            <a:ext cx="1025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u="none" strike="noStrike" dirty="0">
                <a:solidFill>
                  <a:srgbClr val="666666"/>
                </a:solidFill>
                <a:effectLst/>
                <a:latin typeface="Helvetica Neue"/>
              </a:rPr>
              <a:t>     </a:t>
            </a:r>
            <a:r>
              <a:rPr lang="zh-CN" altLang="en-US" dirty="0"/>
              <a:t>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6B90787-4C36-41D2-AE5B-AC1192982DD4}"/>
              </a:ext>
            </a:extLst>
          </p:cNvPr>
          <p:cNvSpPr txBox="1"/>
          <p:nvPr/>
        </p:nvSpPr>
        <p:spPr>
          <a:xfrm>
            <a:off x="815185" y="552220"/>
            <a:ext cx="10531280" cy="20036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24292E"/>
                </a:solidFill>
                <a:latin typeface="-apple-system"/>
              </a:defRPr>
            </a:lvl1pPr>
          </a:lstStyle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左括号之后，右括号之前不要加多余的空格</a:t>
            </a:r>
            <a:r>
              <a:rPr lang="zh-CN" altLang="zh-CN" dirty="0"/>
              <a:t>: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字典对象的左括号之前不要多余的空格：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AFCDEA-3123-4006-9D30-8F4113B61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85" y="4303355"/>
            <a:ext cx="7439025" cy="19240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4588C91-860B-45FE-805C-02A76F425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535" y="1689809"/>
            <a:ext cx="756285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35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简明概述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830360" y="1258791"/>
            <a:ext cx="10257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u="none" strike="noStrike" dirty="0">
                <a:solidFill>
                  <a:srgbClr val="666666"/>
                </a:solidFill>
                <a:effectLst/>
                <a:latin typeface="Helvetica Neue"/>
              </a:rPr>
              <a:t>     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zh-CN" altLang="en-US" dirty="0"/>
              <a:t>不要为对齐赋值语句而使用的额外空格：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225A63F-47EE-4E11-8F4E-432E7E975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360" y="2371193"/>
            <a:ext cx="746760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9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简明概述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830360" y="895546"/>
            <a:ext cx="10257544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u="none" strike="noStrike" dirty="0">
                <a:solidFill>
                  <a:srgbClr val="666666"/>
                </a:solidFill>
                <a:effectLst/>
                <a:latin typeface="Helvetica Neue"/>
              </a:rPr>
              <a:t>     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b="1" dirty="0"/>
              <a:t>4.</a:t>
            </a:r>
            <a:r>
              <a:rPr lang="zh-CN" altLang="en-US" b="1" dirty="0"/>
              <a:t>换行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）第二行缩进到括号的起始处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）第二行缩进</a:t>
            </a:r>
            <a:r>
              <a:rPr lang="en-US" altLang="zh-CN" dirty="0"/>
              <a:t>4</a:t>
            </a:r>
            <a:r>
              <a:rPr lang="zh-CN" altLang="en-US" dirty="0"/>
              <a:t>个空格，适用于起始括号就换行的情形：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" panose="020B0604020202020204" pitchFamily="34" charset="0"/>
                <a:ea typeface="-apple-system"/>
              </a:rPr>
              <a:t>使用反斜杠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" panose="020B0604020202020204" pitchFamily="34" charset="0"/>
                <a:ea typeface="-apple-system"/>
              </a:rPr>
              <a:t> \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ea typeface="-apple-system"/>
              </a:rPr>
              <a:t>换行，二元运算符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+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ea typeface="-apple-system"/>
              </a:rPr>
              <a:t> </a:t>
            </a:r>
            <a:r>
              <a:rPr lang="en-US" altLang="zh-CN" sz="1100" dirty="0">
                <a:solidFill>
                  <a:srgbClr val="24292E"/>
                </a:solidFill>
                <a:latin typeface="Arial Unicode MS"/>
                <a:ea typeface="-apple-system"/>
              </a:rPr>
              <a:t>.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ea typeface="-apple-system"/>
              </a:rPr>
              <a:t>等应出现在行末；长字符串也可以用此法换行</a:t>
            </a:r>
            <a:r>
              <a:rPr lang="zh-CN" altLang="en-US" dirty="0">
                <a:solidFill>
                  <a:srgbClr val="24292E"/>
                </a:solidFill>
                <a:ea typeface="-apple-system"/>
              </a:rPr>
              <a:t>。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ea typeface="-apple-system"/>
            </a:endParaRPr>
          </a:p>
          <a:p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         禁止复合语句，即一行中包含多个语句。</a:t>
            </a:r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</a:rPr>
              <a:t>         if/for/while</a:t>
            </a:r>
            <a:r>
              <a:rPr lang="zh-CN" altLang="en-US" dirty="0">
                <a:solidFill>
                  <a:srgbClr val="24292E"/>
                </a:solidFill>
              </a:rPr>
              <a:t>一定要换行。</a:t>
            </a:r>
            <a:endParaRPr lang="zh-CN" altLang="zh-CN" dirty="0">
              <a:solidFill>
                <a:srgbClr val="24292E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CF4E9B-C8BA-484B-976C-77FB1E758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2" y="2192363"/>
            <a:ext cx="7496175" cy="7810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80A9DB1-0287-4224-8F53-00D0C470B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136" y="3557065"/>
            <a:ext cx="740092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简明概述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830360" y="895546"/>
            <a:ext cx="102575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u="none" strike="noStrike" dirty="0">
                <a:solidFill>
                  <a:srgbClr val="666666"/>
                </a:solidFill>
                <a:effectLst/>
                <a:latin typeface="Helvetica Neue"/>
              </a:rPr>
              <a:t>     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b="1" dirty="0"/>
              <a:t>5.docstring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endParaRPr lang="en-US" altLang="zh-CN" dirty="0"/>
          </a:p>
          <a:p>
            <a:pPr algn="l"/>
            <a:r>
              <a:rPr lang="en-US" altLang="zh-CN" b="1" i="0" u="none" strike="noStrike" dirty="0">
                <a:solidFill>
                  <a:srgbClr val="24292E"/>
                </a:solidFill>
                <a:effectLst/>
                <a:latin typeface="-apple-system"/>
              </a:rPr>
              <a:t>docstring </a:t>
            </a:r>
            <a:r>
              <a:rPr lang="zh-CN" altLang="en-US" b="1" i="0" u="none" strike="noStrike" dirty="0">
                <a:solidFill>
                  <a:srgbClr val="24292E"/>
                </a:solidFill>
                <a:effectLst/>
                <a:latin typeface="-apple-system"/>
              </a:rPr>
              <a:t>的规范中最其本的两点：</a:t>
            </a:r>
            <a:endParaRPr lang="en-US" altLang="zh-CN" b="1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/>
            <a:endParaRPr lang="zh-CN" altLang="en-US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所有的公共模块、函数、类、方法，都应该写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docstring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。私有方法不一定需要，但应该在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def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后提供一个块注释来说明。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docstring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的结束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"""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应该独占一行，除非此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docstring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只有一行。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908F0F-8149-4174-80A6-CCB03F434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940" y="3819617"/>
            <a:ext cx="739140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4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3368838" y="1178379"/>
            <a:ext cx="23339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art</a:t>
            </a:r>
            <a:endParaRPr lang="zh-CN" altLang="en-US" sz="44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extBox 22"/>
          <p:cNvSpPr txBox="1"/>
          <p:nvPr/>
        </p:nvSpPr>
        <p:spPr>
          <a:xfrm>
            <a:off x="5087873" y="1192198"/>
            <a:ext cx="12298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zh-CN" altLang="en-US" sz="66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 flipV="1">
            <a:off x="3223967" y="2650411"/>
            <a:ext cx="5778631" cy="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cxnSpLocks/>
          </p:cNvCxnSpPr>
          <p:nvPr/>
        </p:nvCxnSpPr>
        <p:spPr>
          <a:xfrm>
            <a:off x="3223967" y="4815492"/>
            <a:ext cx="5882326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5"/>
          <p:cNvSpPr txBox="1"/>
          <p:nvPr/>
        </p:nvSpPr>
        <p:spPr>
          <a:xfrm>
            <a:off x="1707305" y="2916380"/>
            <a:ext cx="9220783" cy="1350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7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第一个</a:t>
            </a:r>
            <a:r>
              <a:rPr lang="en-US" altLang="zh-CN" sz="7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Python</a:t>
            </a:r>
            <a:r>
              <a:rPr lang="zh-CN" altLang="en-US" sz="7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程序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372184" y="1500481"/>
            <a:ext cx="627365" cy="532885"/>
            <a:chOff x="1979712" y="2065412"/>
            <a:chExt cx="2059245" cy="1872208"/>
          </a:xfrm>
        </p:grpSpPr>
        <p:sp>
          <p:nvSpPr>
            <p:cNvPr id="8" name="圆角矩形 7"/>
            <p:cNvSpPr/>
            <p:nvPr/>
          </p:nvSpPr>
          <p:spPr>
            <a:xfrm>
              <a:off x="1979712" y="2065412"/>
              <a:ext cx="2059245" cy="187220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823C1E"/>
                </a:solidFill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5914" y="2353444"/>
              <a:ext cx="1264590" cy="1319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734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Python</a:t>
            </a:r>
            <a:r>
              <a:rPr lang="zh-CN" altLang="en-US" dirty="0"/>
              <a:t>的运行环境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218409" y="1744632"/>
            <a:ext cx="999948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u="none" strike="noStrike" dirty="0">
                <a:solidFill>
                  <a:srgbClr val="666666"/>
                </a:solidFill>
                <a:effectLst/>
                <a:latin typeface="Helvetica Neue"/>
              </a:rPr>
              <a:t>     </a:t>
            </a:r>
            <a:r>
              <a:rPr lang="zh-CN" altLang="en-US" dirty="0"/>
              <a:t> </a:t>
            </a:r>
            <a:endParaRPr lang="en-US" altLang="zh-CN" dirty="0"/>
          </a:p>
          <a:p>
            <a:pPr algn="just"/>
            <a:r>
              <a:rPr lang="en-US" altLang="zh-CN" sz="1800" dirty="0"/>
              <a:t>1.</a:t>
            </a:r>
            <a:r>
              <a:rPr lang="zh-CN" altLang="en-US" sz="1800" dirty="0"/>
              <a:t>版本</a:t>
            </a:r>
            <a:endParaRPr lang="en-US" altLang="zh-CN" sz="1800" dirty="0"/>
          </a:p>
          <a:p>
            <a:pPr algn="just"/>
            <a:endParaRPr lang="en-US" altLang="zh-CN" sz="1800" dirty="0"/>
          </a:p>
          <a:p>
            <a:pPr algn="just"/>
            <a:r>
              <a:rPr lang="zh-CN" altLang="en-US" dirty="0"/>
              <a:t>        </a:t>
            </a:r>
            <a:r>
              <a:rPr lang="zh-CN" altLang="en-US" sz="1800" dirty="0"/>
              <a:t>目前，</a:t>
            </a:r>
            <a:r>
              <a:rPr lang="en-US" altLang="zh-CN" sz="1800" dirty="0"/>
              <a:t>Python</a:t>
            </a:r>
            <a:r>
              <a:rPr lang="zh-CN" altLang="en-US" sz="1800" dirty="0"/>
              <a:t>有两个版本，一个是</a:t>
            </a:r>
            <a:r>
              <a:rPr lang="en-US" altLang="zh-CN" sz="1800" dirty="0"/>
              <a:t>2.x</a:t>
            </a:r>
            <a:r>
              <a:rPr lang="zh-CN" altLang="en-US" sz="1800" dirty="0"/>
              <a:t>版，一个是</a:t>
            </a:r>
            <a:r>
              <a:rPr lang="en-US" altLang="zh-CN" sz="1800" dirty="0"/>
              <a:t>3.x</a:t>
            </a:r>
            <a:r>
              <a:rPr lang="zh-CN" altLang="en-US" sz="1800" dirty="0"/>
              <a:t>版，这两个版本是不兼容的。由于</a:t>
            </a:r>
            <a:r>
              <a:rPr lang="en-US" altLang="zh-CN" sz="1800" dirty="0"/>
              <a:t>3.x</a:t>
            </a:r>
            <a:r>
              <a:rPr lang="zh-CN" altLang="en-US" sz="1800" dirty="0"/>
              <a:t>版越来越普及，我们的课程将以最新的</a:t>
            </a:r>
            <a:r>
              <a:rPr lang="en-US" altLang="zh-CN" sz="1800" dirty="0"/>
              <a:t>Python 3.7</a:t>
            </a:r>
            <a:r>
              <a:rPr lang="zh-CN" altLang="en-US" sz="1800" dirty="0"/>
              <a:t>版本为基础。</a:t>
            </a:r>
            <a:endParaRPr lang="en-US" altLang="zh-CN" sz="1800" dirty="0"/>
          </a:p>
          <a:p>
            <a:pPr algn="just"/>
            <a:endParaRPr lang="en-US" altLang="zh-CN" sz="1800" dirty="0"/>
          </a:p>
          <a:p>
            <a:pPr algn="just"/>
            <a:r>
              <a:rPr lang="en-US" altLang="zh-CN" sz="1800" dirty="0"/>
              <a:t>2.</a:t>
            </a:r>
            <a:r>
              <a:rPr lang="zh-CN" altLang="en-US" sz="1800" dirty="0"/>
              <a:t>平台</a:t>
            </a:r>
            <a:endParaRPr lang="en-US" altLang="zh-CN" sz="1800" dirty="0"/>
          </a:p>
          <a:p>
            <a:pPr algn="just"/>
            <a:endParaRPr lang="en-US" altLang="zh-CN" sz="1800" dirty="0"/>
          </a:p>
          <a:p>
            <a:pPr algn="just"/>
            <a:r>
              <a:rPr lang="en-US" altLang="zh-CN" dirty="0"/>
              <a:t>         </a:t>
            </a:r>
            <a:r>
              <a:rPr lang="en-US" altLang="zh-CN" sz="1800" dirty="0"/>
              <a:t>Python</a:t>
            </a:r>
            <a:r>
              <a:rPr lang="zh-CN" altLang="en-US" sz="1800" dirty="0"/>
              <a:t>是跨平台的，它可以运行在</a:t>
            </a:r>
            <a:r>
              <a:rPr lang="en-US" altLang="zh-CN" sz="1800" dirty="0"/>
              <a:t>Windows</a:t>
            </a:r>
            <a:r>
              <a:rPr lang="zh-CN" altLang="en-US" sz="1800" dirty="0"/>
              <a:t>、</a:t>
            </a:r>
            <a:r>
              <a:rPr lang="en-US" altLang="zh-CN" sz="1800" dirty="0"/>
              <a:t>Mac</a:t>
            </a:r>
            <a:r>
              <a:rPr lang="zh-CN" altLang="en-US" sz="1800" dirty="0"/>
              <a:t>和各种</a:t>
            </a:r>
            <a:r>
              <a:rPr lang="en-US" altLang="zh-CN" sz="1800" dirty="0"/>
              <a:t>Linux/Unix</a:t>
            </a:r>
            <a:r>
              <a:rPr lang="zh-CN" altLang="en-US" sz="1800" dirty="0"/>
              <a:t>系统上。在</a:t>
            </a:r>
            <a:r>
              <a:rPr lang="en-US" altLang="zh-CN" sz="1800" dirty="0"/>
              <a:t>Windows</a:t>
            </a:r>
            <a:r>
              <a:rPr lang="zh-CN" altLang="en-US" sz="1800" dirty="0"/>
              <a:t>上写</a:t>
            </a:r>
            <a:r>
              <a:rPr lang="en-US" altLang="zh-CN" sz="1800" dirty="0"/>
              <a:t>Python</a:t>
            </a:r>
            <a:r>
              <a:rPr lang="zh-CN" altLang="en-US" sz="1800" dirty="0"/>
              <a:t>程序，放到</a:t>
            </a:r>
            <a:r>
              <a:rPr lang="en-US" altLang="zh-CN" sz="1800" dirty="0"/>
              <a:t>Linux</a:t>
            </a:r>
            <a:r>
              <a:rPr lang="zh-CN" altLang="en-US" sz="1800" dirty="0"/>
              <a:t>上也是能够运行的。使用</a:t>
            </a:r>
            <a:r>
              <a:rPr lang="en-US" altLang="zh-CN" sz="1800" dirty="0"/>
              <a:t>Python</a:t>
            </a:r>
            <a:r>
              <a:rPr lang="zh-CN" altLang="en-US" sz="1800" dirty="0"/>
              <a:t>编程，首先就得把</a:t>
            </a:r>
            <a:r>
              <a:rPr lang="en-US" altLang="zh-CN" sz="1800" dirty="0"/>
              <a:t>Python</a:t>
            </a:r>
            <a:r>
              <a:rPr lang="zh-CN" altLang="en-US" sz="1800" dirty="0"/>
              <a:t>安装到你的电脑里。安装后，你会得到</a:t>
            </a:r>
            <a:r>
              <a:rPr lang="en-US" altLang="zh-CN" sz="1800" dirty="0"/>
              <a:t>Python</a:t>
            </a:r>
            <a:r>
              <a:rPr lang="zh-CN" altLang="en-US" sz="1800" dirty="0"/>
              <a:t>解释器（就是负责运行</a:t>
            </a:r>
            <a:r>
              <a:rPr lang="en-US" altLang="zh-CN" sz="1800" dirty="0"/>
              <a:t>Python</a:t>
            </a:r>
            <a:r>
              <a:rPr lang="zh-CN" altLang="en-US" sz="1800" dirty="0"/>
              <a:t>程序的），一个命令行交互环境，还有一个简单的集成开发环境。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967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Python</a:t>
            </a:r>
            <a:r>
              <a:rPr lang="zh-CN" altLang="en-US" dirty="0"/>
              <a:t>的运行环境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218409" y="1303760"/>
            <a:ext cx="99994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666666"/>
                </a:solidFill>
                <a:latin typeface="Helvetica Neue"/>
              </a:rPr>
              <a:t>3.</a:t>
            </a:r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安装：</a:t>
            </a:r>
            <a:endParaRPr lang="en-US" altLang="zh-CN" dirty="0">
              <a:solidFill>
                <a:srgbClr val="666666"/>
              </a:solidFill>
              <a:latin typeface="Helvetica Neue"/>
            </a:endParaRPr>
          </a:p>
          <a:p>
            <a:endParaRPr lang="en-US" altLang="zh-CN" dirty="0">
              <a:solidFill>
                <a:srgbClr val="666666"/>
              </a:solidFill>
              <a:latin typeface="Helvetica Neue"/>
            </a:endParaRPr>
          </a:p>
          <a:p>
            <a:pPr algn="just"/>
            <a:r>
              <a:rPr lang="en-US" altLang="zh-CN" sz="1800" dirty="0"/>
              <a:t>     </a:t>
            </a:r>
            <a:r>
              <a:rPr lang="en-US" altLang="zh-CN" sz="1800" dirty="0">
                <a:hlinkClick r:id="rId3"/>
              </a:rPr>
              <a:t>https://www.python.org/</a:t>
            </a:r>
            <a:endParaRPr lang="en-US" altLang="zh-CN" sz="1800" dirty="0"/>
          </a:p>
          <a:p>
            <a:pPr algn="just"/>
            <a:r>
              <a:rPr lang="zh-CN" altLang="en-US" sz="1800" dirty="0"/>
              <a:t>     根据你的</a:t>
            </a:r>
            <a:r>
              <a:rPr lang="en-US" altLang="zh-CN" sz="1800" dirty="0"/>
              <a:t>Windows</a:t>
            </a:r>
            <a:r>
              <a:rPr lang="zh-CN" altLang="en-US" sz="1800" dirty="0"/>
              <a:t>版本（</a:t>
            </a:r>
            <a:r>
              <a:rPr lang="en-US" altLang="zh-CN" sz="1800" dirty="0"/>
              <a:t>64</a:t>
            </a:r>
            <a:r>
              <a:rPr lang="zh-CN" altLang="en-US" sz="1800" dirty="0"/>
              <a:t>位还是</a:t>
            </a:r>
            <a:r>
              <a:rPr lang="en-US" altLang="zh-CN" sz="1800" dirty="0"/>
              <a:t>32</a:t>
            </a:r>
            <a:r>
              <a:rPr lang="zh-CN" altLang="en-US" sz="1800" dirty="0"/>
              <a:t>位）从</a:t>
            </a:r>
            <a:r>
              <a:rPr lang="en-US" altLang="zh-CN" sz="1800" dirty="0"/>
              <a:t>Python</a:t>
            </a:r>
            <a:r>
              <a:rPr lang="zh-CN" altLang="en-US" sz="1800" dirty="0"/>
              <a:t>的官方网站下载</a:t>
            </a:r>
            <a:r>
              <a:rPr lang="en-US" altLang="zh-CN" sz="1800" dirty="0"/>
              <a:t>Python 3.7</a:t>
            </a:r>
            <a:r>
              <a:rPr lang="zh-CN" altLang="en-US" sz="1800" dirty="0"/>
              <a:t>对应的</a:t>
            </a:r>
            <a:r>
              <a:rPr lang="en-US" altLang="zh-CN" sz="1800" dirty="0">
                <a:hlinkClick r:id="rId4"/>
              </a:rPr>
              <a:t>64</a:t>
            </a:r>
            <a:r>
              <a:rPr lang="zh-CN" altLang="en-US" sz="1800" dirty="0">
                <a:hlinkClick r:id="rId4"/>
              </a:rPr>
              <a:t>位安装程序</a:t>
            </a:r>
            <a:r>
              <a:rPr lang="zh-CN" altLang="en-US" sz="1800" dirty="0"/>
              <a:t>或</a:t>
            </a:r>
            <a:r>
              <a:rPr lang="en-US" altLang="zh-CN" sz="1800" dirty="0">
                <a:hlinkClick r:id="rId5"/>
              </a:rPr>
              <a:t>32</a:t>
            </a:r>
            <a:r>
              <a:rPr lang="zh-CN" altLang="en-US" sz="1800" dirty="0">
                <a:hlinkClick r:id="rId5"/>
              </a:rPr>
              <a:t>位安装程序</a:t>
            </a:r>
            <a:r>
              <a:rPr lang="zh-CN" altLang="en-US" sz="1800" dirty="0"/>
              <a:t>然后，运行下载的</a:t>
            </a:r>
            <a:r>
              <a:rPr lang="en-US" altLang="zh-CN" sz="1800" dirty="0"/>
              <a:t>EXE</a:t>
            </a:r>
            <a:r>
              <a:rPr lang="zh-CN" altLang="en-US" sz="1800" dirty="0"/>
              <a:t>安装包。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FA7662-91F9-40DD-A0B1-D77D885545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2751" y="3059940"/>
            <a:ext cx="7830804" cy="330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066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Python</a:t>
            </a:r>
            <a:r>
              <a:rPr lang="zh-CN" altLang="en-US" dirty="0"/>
              <a:t>的运行环境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218409" y="1303760"/>
            <a:ext cx="99994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800" dirty="0"/>
              <a:t>4.</a:t>
            </a:r>
            <a:r>
              <a:rPr lang="zh-CN" altLang="en-US" sz="1800" dirty="0"/>
              <a:t>集成开发环境 </a:t>
            </a:r>
            <a:r>
              <a:rPr lang="en-US" altLang="zh-CN" sz="1800" dirty="0" err="1"/>
              <a:t>pycharm</a:t>
            </a:r>
            <a:endParaRPr lang="en-US" altLang="zh-CN" sz="1800" dirty="0"/>
          </a:p>
          <a:p>
            <a:pPr algn="just"/>
            <a:endParaRPr lang="en-US" altLang="zh-CN" sz="1800" dirty="0"/>
          </a:p>
          <a:p>
            <a:pPr algn="just"/>
            <a:r>
              <a:rPr lang="en-US" altLang="zh-CN" sz="1800" dirty="0"/>
              <a:t>        https://www.jetbrains.com/pycharm/</a:t>
            </a:r>
            <a:endParaRPr lang="zh-CN" altLang="en-US" sz="18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0107D4-89F9-4EAF-AD43-03D8F909E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858" y="2528267"/>
            <a:ext cx="5544589" cy="358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8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Python</a:t>
            </a:r>
            <a:r>
              <a:rPr lang="zh-CN" altLang="en-US" dirty="0"/>
              <a:t>和其他编程语言的比较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372275" y="1720840"/>
            <a:ext cx="9447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/>
              <a:t>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1C0CF63-7EE3-4CDC-914A-3D01FE4B6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439" y="1583680"/>
            <a:ext cx="8971428" cy="4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40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第一个</a:t>
            </a:r>
            <a:r>
              <a:rPr lang="en-US" altLang="zh-CN" dirty="0"/>
              <a:t>Python</a:t>
            </a:r>
            <a:r>
              <a:rPr lang="zh-CN" altLang="en-US" dirty="0"/>
              <a:t>程序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830360" y="895546"/>
            <a:ext cx="102575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2316C2C-1C46-4839-BD6F-A1C45712CCEF}"/>
              </a:ext>
            </a:extLst>
          </p:cNvPr>
          <p:cNvSpPr txBox="1"/>
          <p:nvPr/>
        </p:nvSpPr>
        <p:spPr>
          <a:xfrm>
            <a:off x="830360" y="1239176"/>
            <a:ext cx="10257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4DB8E7C-0244-4F30-9340-2B11E2317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232" y="1504950"/>
            <a:ext cx="6781800" cy="19240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742F4A0-CD8E-4791-9A05-B743E021EC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682" y="3989371"/>
            <a:ext cx="643890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第一个</a:t>
            </a:r>
            <a:r>
              <a:rPr lang="en-US" altLang="zh-CN" dirty="0"/>
              <a:t>Python</a:t>
            </a:r>
            <a:r>
              <a:rPr lang="zh-CN" altLang="en-US" dirty="0"/>
              <a:t>程序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830360" y="895546"/>
            <a:ext cx="102575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2316C2C-1C46-4839-BD6F-A1C45712CCEF}"/>
              </a:ext>
            </a:extLst>
          </p:cNvPr>
          <p:cNvSpPr txBox="1"/>
          <p:nvPr/>
        </p:nvSpPr>
        <p:spPr>
          <a:xfrm>
            <a:off x="830360" y="1239176"/>
            <a:ext cx="10257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9873E7-436B-401D-AFCD-E8ACA95B6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687" y="1847850"/>
            <a:ext cx="65246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3368838" y="1178379"/>
            <a:ext cx="23339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art</a:t>
            </a:r>
            <a:endParaRPr lang="zh-CN" altLang="en-US" sz="44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extBox 22"/>
          <p:cNvSpPr txBox="1"/>
          <p:nvPr/>
        </p:nvSpPr>
        <p:spPr>
          <a:xfrm>
            <a:off x="5087873" y="1192198"/>
            <a:ext cx="12298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zh-CN" altLang="en-US" sz="66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 flipV="1">
            <a:off x="3223967" y="2650411"/>
            <a:ext cx="5778631" cy="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cxnSpLocks/>
          </p:cNvCxnSpPr>
          <p:nvPr/>
        </p:nvCxnSpPr>
        <p:spPr>
          <a:xfrm>
            <a:off x="3223967" y="4815492"/>
            <a:ext cx="5882326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5"/>
          <p:cNvSpPr txBox="1"/>
          <p:nvPr/>
        </p:nvSpPr>
        <p:spPr>
          <a:xfrm>
            <a:off x="1871611" y="3000629"/>
            <a:ext cx="8892171" cy="1350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7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基本数据类型和变量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372184" y="1500481"/>
            <a:ext cx="627365" cy="532885"/>
            <a:chOff x="1979712" y="2065412"/>
            <a:chExt cx="2059245" cy="1872208"/>
          </a:xfrm>
        </p:grpSpPr>
        <p:sp>
          <p:nvSpPr>
            <p:cNvPr id="8" name="圆角矩形 7"/>
            <p:cNvSpPr/>
            <p:nvPr/>
          </p:nvSpPr>
          <p:spPr>
            <a:xfrm>
              <a:off x="1979712" y="2065412"/>
              <a:ext cx="2059245" cy="187220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823C1E"/>
                </a:solidFill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5914" y="2353444"/>
              <a:ext cx="1264590" cy="1319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608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基本数据类型和变量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830360" y="1119697"/>
            <a:ext cx="10257544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一、</a:t>
            </a:r>
            <a:r>
              <a:rPr lang="en-US" altLang="zh-CN" b="1" dirty="0"/>
              <a:t>Python </a:t>
            </a:r>
            <a:r>
              <a:rPr lang="zh-CN" altLang="en-US" b="1" dirty="0"/>
              <a:t>语法的简要说明：</a:t>
            </a:r>
            <a:endParaRPr lang="en-US" altLang="zh-CN" b="1" dirty="0"/>
          </a:p>
          <a:p>
            <a:pPr algn="l"/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每种语言都有自己的语法，不管是自然语言（英语，中文）还是计算机编程语言。</a:t>
            </a:r>
          </a:p>
          <a:p>
            <a:pPr algn="l"/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Python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也不例外，它也有自己的语法规则，然后编辑器或者解析器根据符合语法的程序代码转换成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CPU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能够执行的机器码，然后执行。</a:t>
            </a:r>
          </a:p>
          <a:p>
            <a:pPr algn="l"/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Python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的语法比较简单，采用缩进方式。</a:t>
            </a:r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/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algn="l"/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如上面的代码截图，以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#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开头的语句是注释，其他每一行都是一个语句，当语句以冒号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: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结尾时，缩进的语句视为代码块。</a:t>
            </a:r>
          </a:p>
          <a:p>
            <a:pPr algn="l"/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要注意的是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Python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程序是大小写敏感的，如果写错了大小写，程序会报错。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22F4854-F403-4746-AF98-894F28863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60" y="2669268"/>
            <a:ext cx="817245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88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基本数据类型和变量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830360" y="1078017"/>
            <a:ext cx="10257544" cy="10618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二、</a:t>
            </a:r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print</a:t>
            </a:r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（）函数：</a:t>
            </a:r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1.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指令：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print</a:t>
            </a: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2.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指令的执行对象：在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print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后面的括号里的内容。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    print()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" panose="020B0604020202020204" pitchFamily="34" charset="0"/>
                <a:ea typeface="-apple-system"/>
              </a:rPr>
              <a:t>函数的作用是让计算机把你给它的指令结果，显示在屏幕的终端上。这里的指令就是你在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" panose="020B0604020202020204" pitchFamily="34" charset="0"/>
                <a:ea typeface="-apple-system"/>
              </a:rPr>
              <a:t>print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" panose="020B0604020202020204" pitchFamily="34" charset="0"/>
                <a:ea typeface="-apple-system"/>
              </a:rPr>
              <a:t>（）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ea typeface="-apple-system"/>
              </a:rPr>
              <a:t> 函数里的内容。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6E9393-5A03-4AA9-B038-2CA1EC052D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53" y="2602009"/>
            <a:ext cx="5497869" cy="165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4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基本数据类型和变量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685192" y="1096940"/>
            <a:ext cx="10257544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Print</a:t>
            </a:r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函数的执行流程如下：</a:t>
            </a:r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向解释器发出指令，打印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'Hello Python‘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；</a:t>
            </a:r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解析器把代码解释为计算器能读懂的机器语言；</a:t>
            </a:r>
          </a:p>
          <a:p>
            <a:pPr algn="l">
              <a:buFont typeface="+mj-lt"/>
              <a:buAutoNum type="arabicPeriod"/>
            </a:pP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计算机执行完后就打印结果；</a:t>
            </a: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5F9DA65-E15F-4CF1-894F-BC9DB7B9E6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429" y="2648860"/>
            <a:ext cx="6247447" cy="366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8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基本数据类型和变量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589230" y="1414482"/>
            <a:ext cx="9257845" cy="951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三、</a:t>
            </a:r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Python</a:t>
            </a:r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的基本数据类型：</a:t>
            </a:r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b="0" i="0" u="none" strike="noStrike" dirty="0">
                <a:solidFill>
                  <a:srgbClr val="666666"/>
                </a:solidFill>
                <a:effectLst/>
                <a:latin typeface="Helvetica Neue"/>
              </a:rPr>
              <a:t>       计算机顾名思义就是可以做数学计算的机器，因此，计算机程序理所当然地可以处理各种数值。但是，计算机能处理的远不止数值，还可以处理文本、图形、音频、视频、网页等各种各样的数据，不同的数据，需要定义不同的数据类型。在</a:t>
            </a:r>
            <a:r>
              <a:rPr lang="en-US" altLang="zh-CN" b="0" i="0" u="none" strike="noStrike" dirty="0">
                <a:solidFill>
                  <a:srgbClr val="666666"/>
                </a:solidFill>
                <a:effectLst/>
                <a:latin typeface="Helvetica Neue"/>
              </a:rPr>
              <a:t>Python</a:t>
            </a:r>
            <a:r>
              <a:rPr lang="zh-CN" altLang="en-US" b="0" i="0" u="none" strike="noStrike" dirty="0">
                <a:solidFill>
                  <a:srgbClr val="666666"/>
                </a:solidFill>
                <a:effectLst/>
                <a:latin typeface="Helvetica Neue"/>
              </a:rPr>
              <a:t>中，能够直接处理的数据类型主要有以下几种：</a:t>
            </a:r>
            <a:endParaRPr lang="en-US" altLang="zh-CN" b="0" i="0" u="none" strike="noStrike" dirty="0">
              <a:solidFill>
                <a:srgbClr val="666666"/>
              </a:solidFill>
              <a:effectLst/>
              <a:latin typeface="Helvetica Neue"/>
            </a:endParaRPr>
          </a:p>
          <a:p>
            <a:endParaRPr lang="en-US" altLang="zh-CN" dirty="0">
              <a:solidFill>
                <a:srgbClr val="666666"/>
              </a:solidFill>
              <a:latin typeface="Helvetica Neue"/>
            </a:endParaRPr>
          </a:p>
          <a:p>
            <a:endParaRPr lang="en-US" altLang="zh-CN" dirty="0">
              <a:solidFill>
                <a:srgbClr val="666666"/>
              </a:solidFill>
              <a:latin typeface="Helvetica Neue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Helvetica Neue"/>
              </a:rPr>
              <a:t>1.</a:t>
            </a:r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整数</a:t>
            </a:r>
            <a:endParaRPr lang="en-US" altLang="zh-CN" dirty="0">
              <a:solidFill>
                <a:srgbClr val="666666"/>
              </a:solidFill>
              <a:latin typeface="Helvetica Neue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Helvetica Neue"/>
              </a:rPr>
              <a:t>2.</a:t>
            </a:r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浮点数</a:t>
            </a:r>
            <a:endParaRPr lang="en-US" altLang="zh-CN" dirty="0">
              <a:solidFill>
                <a:srgbClr val="666666"/>
              </a:solidFill>
              <a:latin typeface="Helvetica Neue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Helvetica Neue"/>
              </a:rPr>
              <a:t>3.</a:t>
            </a:r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字符串</a:t>
            </a:r>
            <a:endParaRPr lang="en-US" altLang="zh-CN" dirty="0">
              <a:solidFill>
                <a:srgbClr val="666666"/>
              </a:solidFill>
              <a:latin typeface="Helvetica Neue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Helvetica Neue"/>
              </a:rPr>
              <a:t>4.</a:t>
            </a:r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布尔值</a:t>
            </a:r>
            <a:endParaRPr lang="en-US" altLang="zh-CN" dirty="0">
              <a:solidFill>
                <a:srgbClr val="666666"/>
              </a:solidFill>
              <a:latin typeface="Helvetica Neue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Helvetica Neue"/>
              </a:rPr>
              <a:t>5.</a:t>
            </a:r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空值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b="0" i="0" u="none" strike="noStrike" dirty="0">
                <a:solidFill>
                  <a:srgbClr val="666666"/>
                </a:solidFill>
                <a:effectLst/>
                <a:latin typeface="Helvetica Neue"/>
              </a:rPr>
              <a:t>此外，</a:t>
            </a:r>
            <a:r>
              <a:rPr lang="en-US" altLang="zh-CN" b="0" i="0" u="none" strike="noStrike" dirty="0">
                <a:solidFill>
                  <a:srgbClr val="666666"/>
                </a:solidFill>
                <a:effectLst/>
                <a:latin typeface="Helvetica Neue"/>
              </a:rPr>
              <a:t>Python</a:t>
            </a:r>
            <a:r>
              <a:rPr lang="zh-CN" altLang="en-US" b="0" i="0" u="none" strike="noStrike" dirty="0">
                <a:solidFill>
                  <a:srgbClr val="666666"/>
                </a:solidFill>
                <a:effectLst/>
                <a:latin typeface="Helvetica Neue"/>
              </a:rPr>
              <a:t>还提供了列表、字典等多种数据类型，并且允许创建自定义数据类型。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53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基本数据类型和变量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467077" y="1520732"/>
            <a:ext cx="9257845" cy="978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666666"/>
                </a:solidFill>
                <a:latin typeface="Helvetica Neue"/>
              </a:rPr>
              <a:t>1</a:t>
            </a:r>
            <a:r>
              <a:rPr lang="en-US" altLang="zh-CN" b="1" dirty="0">
                <a:solidFill>
                  <a:srgbClr val="666666"/>
                </a:solidFill>
                <a:latin typeface="Helvetica Neue"/>
              </a:rPr>
              <a:t>.</a:t>
            </a:r>
            <a:r>
              <a:rPr lang="zh-CN" altLang="en-US" b="1" dirty="0">
                <a:solidFill>
                  <a:srgbClr val="666666"/>
                </a:solidFill>
                <a:latin typeface="Helvetica Neue"/>
              </a:rPr>
              <a:t>整数：</a:t>
            </a:r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dirty="0">
              <a:solidFill>
                <a:srgbClr val="666666"/>
              </a:solidFill>
              <a:latin typeface="Helvetica Neue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   Python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可以处理任意大小的整数，当然包括负整数，在程序中的表示方法和数学上的写法一模一样，例如：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100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-8080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0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，等等。</a:t>
            </a: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计算机由于使用二进制，所以，有时候用十六进制表示整数比较方便，十六进制用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0x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前缀和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0-9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a-f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表示，例如：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0xff00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0xa5b4c3d2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，等等。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2.</a:t>
            </a:r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浮点数：</a:t>
            </a:r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       浮点数也就是小数，之所以称为浮点数，是因为按照科学记数法表示时，一个浮点数的小数点位置是可变的，比如，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1.23x109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和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12.3x108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是完全相等的。浮点数可以用数学写法，如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1.23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3.14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-9.01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，等等。但是对于很大或很小的浮点数，就必须用科学计数法表示，把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10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用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e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替代，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1.23x109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就是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1.23e9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，或者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12.3e8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0.000012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可以写成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1.2e-5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，等等。</a:t>
            </a: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整数和浮点数在计算机内部存储的方式是不同的，整数运算永远是精确的，而浮点数运算则可能会有四舍五入的误差。</a:t>
            </a: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40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基本数据类型和变量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570871" y="1076038"/>
            <a:ext cx="9508460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3.</a:t>
            </a:r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字符串：</a:t>
            </a:r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        字符串是以单引号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‘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或双引号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“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括起来的任意文本，比如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’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abc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‘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”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xyz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“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等等。请注意，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‘’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或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“ “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本身只是一种表示方式，不是字符串的一部分，因此，字符串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'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abc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'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只有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a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b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c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这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3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个字符。如果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'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本身也是一个字符，那就可以用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""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括起来，比如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"I'm OK"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包含的字符是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I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'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m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，空格，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O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K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这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6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个字符。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       如果字符串内部既包含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‘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又包含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“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怎么办？可以用转义字符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\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来标识，比如：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b="0" i="0" u="none" strike="noStrike" dirty="0">
                <a:solidFill>
                  <a:srgbClr val="666666"/>
                </a:solidFill>
                <a:effectLst/>
                <a:latin typeface="Helvetica Neue"/>
              </a:rPr>
              <a:t>    表示的字符串内容是：</a:t>
            </a:r>
            <a:endParaRPr lang="en-US" altLang="zh-CN" b="0" i="0" u="none" strike="noStrike" dirty="0">
              <a:solidFill>
                <a:srgbClr val="666666"/>
              </a:solidFill>
              <a:effectLst/>
              <a:latin typeface="Helvetica Neue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Helvetica Neue"/>
              </a:rPr>
              <a:t>   </a:t>
            </a: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89901B-6ABA-4B22-8561-98A6D6915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014" y="3530074"/>
            <a:ext cx="7572375" cy="609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02737AC-F2BE-4DAA-A42D-40F1B2309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4014" y="4914995"/>
            <a:ext cx="75723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42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基本数据类型和变量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960353" y="1135962"/>
            <a:ext cx="98867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转义字符：</a:t>
            </a:r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      转义字符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\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可以转义很多字符，比如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\n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表示换行，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\t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表示制表符，字符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\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本身也要转义，所以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\\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表示的字符就是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\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。 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      如果字符串里面有很多字符都需要转义，就需要加很多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\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，为了简化，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Python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还允许用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r ''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表示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''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内部的字符串默认不转义。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      如果字符串内部有很多换行，用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\n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写在一行里不好阅读，为了简化，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Python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允许用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‘’‘...’‘’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的格式表示多行内容。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     上面是在交互式命令行内输入，注意在输入多行内容时，提示符由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&gt;&gt;&gt;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变为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...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，提示你可以接着上一行输入，注意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...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是提示符，不是代码的一部分。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BB28861-AAC5-42F7-BD9B-6E77C98E3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350" y="4069305"/>
            <a:ext cx="506730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Python</a:t>
            </a:r>
            <a:r>
              <a:rPr lang="zh-CN" altLang="en-US" dirty="0"/>
              <a:t>和其他编程语言的比较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372275" y="1720840"/>
            <a:ext cx="9447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/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C1CD8C-CEF4-4EBF-BE20-FDCF7F395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839" y="1504469"/>
            <a:ext cx="7338319" cy="384906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83D3A7D-5D4B-497C-8934-91C9253775BD}"/>
              </a:ext>
            </a:extLst>
          </p:cNvPr>
          <p:cNvSpPr txBox="1"/>
          <p:nvPr/>
        </p:nvSpPr>
        <p:spPr>
          <a:xfrm>
            <a:off x="3169920" y="5638800"/>
            <a:ext cx="5836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+mj-ea"/>
                <a:ea typeface="+mj-ea"/>
              </a:rPr>
              <a:t>编译性语言编译过程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0612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基本数据类型和变量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463923" y="1409303"/>
            <a:ext cx="9508460" cy="951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4.</a:t>
            </a:r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布尔值：</a:t>
            </a:r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      布尔值和布尔代数的表示完全一致，一个布尔值只有 </a:t>
            </a:r>
            <a:r>
              <a:rPr lang="en-US" altLang="zh-CN" dirty="0">
                <a:solidFill>
                  <a:srgbClr val="666666"/>
                </a:solidFill>
                <a:latin typeface="Helvetica Neue"/>
              </a:rPr>
              <a:t>True </a:t>
            </a:r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、 </a:t>
            </a:r>
            <a:r>
              <a:rPr lang="en-US" altLang="zh-CN" dirty="0">
                <a:solidFill>
                  <a:srgbClr val="666666"/>
                </a:solidFill>
                <a:latin typeface="Helvetica Neue"/>
              </a:rPr>
              <a:t>False </a:t>
            </a:r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两种值，要么是 </a:t>
            </a:r>
            <a:r>
              <a:rPr lang="en-US" altLang="zh-CN" dirty="0">
                <a:solidFill>
                  <a:srgbClr val="666666"/>
                </a:solidFill>
                <a:latin typeface="Helvetica Neue"/>
              </a:rPr>
              <a:t>True</a:t>
            </a:r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， 要么是 </a:t>
            </a:r>
            <a:r>
              <a:rPr lang="en-US" altLang="zh-CN" dirty="0">
                <a:solidFill>
                  <a:srgbClr val="666666"/>
                </a:solidFill>
                <a:latin typeface="Helvetica Neue"/>
              </a:rPr>
              <a:t>False</a:t>
            </a:r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，在 </a:t>
            </a:r>
            <a:r>
              <a:rPr lang="en-US" altLang="zh-CN" dirty="0">
                <a:solidFill>
                  <a:srgbClr val="666666"/>
                </a:solidFill>
                <a:latin typeface="Helvetica Neue"/>
              </a:rPr>
              <a:t>Python </a:t>
            </a:r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中，可以直接用 </a:t>
            </a:r>
            <a:r>
              <a:rPr lang="en-US" altLang="zh-CN" dirty="0">
                <a:solidFill>
                  <a:srgbClr val="666666"/>
                </a:solidFill>
                <a:latin typeface="Helvetica Neue"/>
              </a:rPr>
              <a:t>True</a:t>
            </a:r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、</a:t>
            </a:r>
            <a:r>
              <a:rPr lang="en-US" altLang="zh-CN" dirty="0">
                <a:solidFill>
                  <a:srgbClr val="666666"/>
                </a:solidFill>
                <a:latin typeface="Helvetica Neue"/>
              </a:rPr>
              <a:t>False </a:t>
            </a:r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表示布尔值（请注意大小写），也可以通过布尔运算计算出来。</a:t>
            </a:r>
          </a:p>
          <a:p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布尔值可以用 </a:t>
            </a:r>
            <a:r>
              <a:rPr lang="en-US" altLang="zh-CN" dirty="0">
                <a:solidFill>
                  <a:srgbClr val="666666"/>
                </a:solidFill>
                <a:latin typeface="Helvetica Neue"/>
              </a:rPr>
              <a:t>and</a:t>
            </a:r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、</a:t>
            </a:r>
            <a:r>
              <a:rPr lang="en-US" altLang="zh-CN" dirty="0">
                <a:solidFill>
                  <a:srgbClr val="666666"/>
                </a:solidFill>
                <a:latin typeface="Helvetica Neue"/>
              </a:rPr>
              <a:t>or </a:t>
            </a:r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和 </a:t>
            </a:r>
            <a:r>
              <a:rPr lang="en-US" altLang="zh-CN" dirty="0">
                <a:solidFill>
                  <a:srgbClr val="666666"/>
                </a:solidFill>
                <a:latin typeface="Helvetica Neue"/>
              </a:rPr>
              <a:t>not </a:t>
            </a:r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运算。</a:t>
            </a:r>
          </a:p>
          <a:p>
            <a:r>
              <a:rPr lang="en-US" altLang="zh-CN" dirty="0">
                <a:solidFill>
                  <a:srgbClr val="666666"/>
                </a:solidFill>
                <a:latin typeface="Helvetica Neue"/>
              </a:rPr>
              <a:t>and </a:t>
            </a:r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运算是与运算，只有所有都为 </a:t>
            </a:r>
            <a:r>
              <a:rPr lang="en-US" altLang="zh-CN" dirty="0">
                <a:solidFill>
                  <a:srgbClr val="666666"/>
                </a:solidFill>
                <a:latin typeface="Helvetica Neue"/>
              </a:rPr>
              <a:t>True</a:t>
            </a:r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，</a:t>
            </a:r>
            <a:r>
              <a:rPr lang="en-US" altLang="zh-CN" dirty="0">
                <a:solidFill>
                  <a:srgbClr val="666666"/>
                </a:solidFill>
                <a:latin typeface="Helvetica Neue"/>
              </a:rPr>
              <a:t>and </a:t>
            </a:r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运算结果才是 </a:t>
            </a:r>
            <a:r>
              <a:rPr lang="en-US" altLang="zh-CN" dirty="0">
                <a:solidFill>
                  <a:srgbClr val="666666"/>
                </a:solidFill>
                <a:latin typeface="Helvetica Neue"/>
              </a:rPr>
              <a:t>True</a:t>
            </a:r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。</a:t>
            </a:r>
          </a:p>
          <a:p>
            <a:r>
              <a:rPr lang="en-US" altLang="zh-CN" dirty="0">
                <a:solidFill>
                  <a:srgbClr val="666666"/>
                </a:solidFill>
                <a:latin typeface="Helvetica Neue"/>
              </a:rPr>
              <a:t>or </a:t>
            </a:r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运算是或运算，只要其中有一个为 </a:t>
            </a:r>
            <a:r>
              <a:rPr lang="en-US" altLang="zh-CN" dirty="0">
                <a:solidFill>
                  <a:srgbClr val="666666"/>
                </a:solidFill>
                <a:latin typeface="Helvetica Neue"/>
              </a:rPr>
              <a:t>True</a:t>
            </a:r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，</a:t>
            </a:r>
            <a:r>
              <a:rPr lang="en-US" altLang="zh-CN" dirty="0">
                <a:solidFill>
                  <a:srgbClr val="666666"/>
                </a:solidFill>
                <a:latin typeface="Helvetica Neue"/>
              </a:rPr>
              <a:t>or </a:t>
            </a:r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运算结果就是 </a:t>
            </a:r>
            <a:r>
              <a:rPr lang="en-US" altLang="zh-CN" dirty="0">
                <a:solidFill>
                  <a:srgbClr val="666666"/>
                </a:solidFill>
                <a:latin typeface="Helvetica Neue"/>
              </a:rPr>
              <a:t>True</a:t>
            </a:r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。</a:t>
            </a:r>
          </a:p>
          <a:p>
            <a:r>
              <a:rPr lang="en-US" altLang="zh-CN" dirty="0">
                <a:solidFill>
                  <a:srgbClr val="666666"/>
                </a:solidFill>
                <a:latin typeface="Helvetica Neue"/>
              </a:rPr>
              <a:t>not </a:t>
            </a:r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运算是非运算，它是一个单目运算符，把 </a:t>
            </a:r>
            <a:r>
              <a:rPr lang="en-US" altLang="zh-CN" dirty="0">
                <a:solidFill>
                  <a:srgbClr val="666666"/>
                </a:solidFill>
                <a:latin typeface="Helvetica Neue"/>
              </a:rPr>
              <a:t>True </a:t>
            </a:r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变成 </a:t>
            </a:r>
            <a:r>
              <a:rPr lang="en-US" altLang="zh-CN" dirty="0">
                <a:solidFill>
                  <a:srgbClr val="666666"/>
                </a:solidFill>
                <a:latin typeface="Helvetica Neue"/>
              </a:rPr>
              <a:t>False</a:t>
            </a:r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，</a:t>
            </a:r>
            <a:r>
              <a:rPr lang="en-US" altLang="zh-CN" dirty="0">
                <a:solidFill>
                  <a:srgbClr val="666666"/>
                </a:solidFill>
                <a:latin typeface="Helvetica Neue"/>
              </a:rPr>
              <a:t>False </a:t>
            </a:r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变成 </a:t>
            </a:r>
            <a:r>
              <a:rPr lang="en-US" altLang="zh-CN" dirty="0">
                <a:solidFill>
                  <a:srgbClr val="666666"/>
                </a:solidFill>
                <a:latin typeface="Helvetica Neue"/>
              </a:rPr>
              <a:t>True</a:t>
            </a:r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。</a:t>
            </a:r>
            <a:endParaRPr lang="en-US" altLang="zh-CN" dirty="0">
              <a:solidFill>
                <a:srgbClr val="666666"/>
              </a:solidFill>
              <a:latin typeface="Helvetica Neue"/>
            </a:endParaRPr>
          </a:p>
          <a:p>
            <a:endParaRPr lang="en-US" altLang="zh-CN" dirty="0">
              <a:solidFill>
                <a:srgbClr val="666666"/>
              </a:solidFill>
              <a:latin typeface="Helvetica Neue"/>
            </a:endParaRPr>
          </a:p>
          <a:p>
            <a:endParaRPr lang="zh-CN" altLang="en-US" dirty="0">
              <a:solidFill>
                <a:srgbClr val="666666"/>
              </a:solidFill>
              <a:latin typeface="Helvetica Neue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Helvetica Neue"/>
              </a:rPr>
              <a:t> </a:t>
            </a:r>
            <a:r>
              <a:rPr lang="en-US" altLang="zh-CN" b="1" dirty="0">
                <a:solidFill>
                  <a:srgbClr val="666666"/>
                </a:solidFill>
                <a:latin typeface="Helvetica Neue"/>
              </a:rPr>
              <a:t>5.</a:t>
            </a:r>
            <a:r>
              <a:rPr lang="zh-CN" altLang="en-US" b="1" dirty="0">
                <a:solidFill>
                  <a:srgbClr val="666666"/>
                </a:solidFill>
                <a:latin typeface="Helvetica Neue"/>
              </a:rPr>
              <a:t>空值：</a:t>
            </a:r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dirty="0">
              <a:solidFill>
                <a:srgbClr val="666666"/>
              </a:solidFill>
              <a:latin typeface="Helvetica Neue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       空值是</a:t>
            </a:r>
            <a:r>
              <a:rPr lang="en-US" altLang="zh-CN" dirty="0">
                <a:solidFill>
                  <a:srgbClr val="666666"/>
                </a:solidFill>
                <a:latin typeface="Helvetica Neue"/>
              </a:rPr>
              <a:t>Python</a:t>
            </a:r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里一个特殊的值，用</a:t>
            </a:r>
            <a:r>
              <a:rPr lang="en-US" altLang="zh-CN" dirty="0">
                <a:solidFill>
                  <a:srgbClr val="666666"/>
                </a:solidFill>
                <a:latin typeface="Helvetica Neue"/>
              </a:rPr>
              <a:t>None</a:t>
            </a:r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表示。</a:t>
            </a:r>
            <a:r>
              <a:rPr lang="en-US" altLang="zh-CN" dirty="0">
                <a:solidFill>
                  <a:srgbClr val="666666"/>
                </a:solidFill>
                <a:latin typeface="Helvetica Neue"/>
              </a:rPr>
              <a:t>None</a:t>
            </a:r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不能理解为</a:t>
            </a:r>
            <a:r>
              <a:rPr lang="en-US" altLang="zh-CN" dirty="0">
                <a:solidFill>
                  <a:srgbClr val="666666"/>
                </a:solidFill>
                <a:latin typeface="Helvetica Neue"/>
              </a:rPr>
              <a:t>0</a:t>
            </a:r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，因为</a:t>
            </a:r>
            <a:r>
              <a:rPr lang="en-US" altLang="zh-CN" dirty="0">
                <a:solidFill>
                  <a:srgbClr val="666666"/>
                </a:solidFill>
                <a:latin typeface="Helvetica Neue"/>
              </a:rPr>
              <a:t>0</a:t>
            </a:r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是有意义的，而</a:t>
            </a:r>
            <a:r>
              <a:rPr lang="en-US" altLang="zh-CN" dirty="0">
                <a:solidFill>
                  <a:srgbClr val="666666"/>
                </a:solidFill>
                <a:latin typeface="Helvetica Neue"/>
              </a:rPr>
              <a:t>None</a:t>
            </a:r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是一个特殊的空值。</a:t>
            </a:r>
            <a:endParaRPr lang="en-US" altLang="zh-CN" dirty="0">
              <a:solidFill>
                <a:srgbClr val="666666"/>
              </a:solidFill>
              <a:latin typeface="Helvetica Neue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87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基本数据类型和变量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334895" y="1183638"/>
            <a:ext cx="950846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四、基本数据类型转换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：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Python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中数据类型转换的方法有下面几个：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40833C-0B52-4D52-B8E7-B3D3BBB9A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916" y="1952088"/>
            <a:ext cx="5044168" cy="421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8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基本数据类型和变量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334895" y="1183638"/>
            <a:ext cx="9508460" cy="812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五、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Python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中的变量：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1.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变量的创建和赋值：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       在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Python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程序中，变量是用一个变量名表示，可以是任意数据类型，变量名必须是大小写英文、数字和下划线（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_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）的组合，且不能用数字开头，比如：</a:t>
            </a:r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     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 这里的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a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就是一个变量，代表一个整数，注意一点是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Python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是不用声明数据类型的。在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Python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中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=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是赋值语句，跟其他的编程语言也是一样的，因为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Python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定义变量时不需要声明数据类型，因此可以把任意的数据类型赋值给变量，且同一个变量可以反复赋值，而且可以是不同的数据类型。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E7C913-15A7-4390-B340-F92E2CC76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725" y="2499632"/>
            <a:ext cx="7448550" cy="5524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167B3BF-0554-4284-ABEB-E03EB1E13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1992" y="4368076"/>
            <a:ext cx="7268015" cy="197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9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基本数据类型和变量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960353" y="1140095"/>
            <a:ext cx="10000762" cy="812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2.</a:t>
            </a:r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变量的指向问题：</a:t>
            </a:r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    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 变量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a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一开始是指向了字符串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Hello Python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b=a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创建了变量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b ,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变量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b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也指向了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a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指向的字符串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Hello Python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，最后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a=123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，把 变量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a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重新指向了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123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，所以最后输出变量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b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是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Hello Python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67F1BF-474F-4DE9-851C-384A5CA93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544" y="1538289"/>
            <a:ext cx="8131217" cy="203091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569DD5A-CA09-4813-84AB-DC6BDA7E1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848" y="4449027"/>
            <a:ext cx="3831772" cy="196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5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基本数据类型和变量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960352" y="1140095"/>
            <a:ext cx="10257543" cy="951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3.</a:t>
            </a:r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多个变量赋值：</a:t>
            </a:r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     Python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允许同时为多个变量赋值。例如：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algn="l"/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        以上实例，创建一个整型对象，值为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1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，三个变量被分配到相同的内存空间上。</a:t>
            </a:r>
          </a:p>
          <a:p>
            <a:pPr algn="l"/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        当然也可以为多个对象指定多个变量。例如：</a:t>
            </a:r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/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algn="l"/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/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algn="l"/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/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algn="l"/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         以上实例，两个整型对象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1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和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2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的分配给变量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a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和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b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，字符串对象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“</a:t>
            </a:r>
            <a:r>
              <a:rPr lang="en-US" altLang="zh-CN" b="0" i="0" u="none" strike="noStrike" dirty="0" err="1">
                <a:solidFill>
                  <a:srgbClr val="24292E"/>
                </a:solidFill>
                <a:effectLst/>
                <a:latin typeface="-apple-system"/>
              </a:rPr>
              <a:t>liangdianshui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”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分配给变量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c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。</a:t>
            </a:r>
          </a:p>
          <a:p>
            <a:endParaRPr lang="zh-CN" altLang="en-US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734783-0B7B-4F98-80C8-E8451EFBA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978" y="1977118"/>
            <a:ext cx="6610350" cy="5524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D1CE072-B87C-4084-8346-00403EB2D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2978" y="4023633"/>
            <a:ext cx="6492279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89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3368838" y="1178379"/>
            <a:ext cx="23339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art</a:t>
            </a:r>
            <a:endParaRPr lang="zh-CN" altLang="en-US" sz="44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extBox 22"/>
          <p:cNvSpPr txBox="1"/>
          <p:nvPr/>
        </p:nvSpPr>
        <p:spPr>
          <a:xfrm>
            <a:off x="5087873" y="1192198"/>
            <a:ext cx="12298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zh-CN" altLang="en-US" sz="66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 flipV="1">
            <a:off x="3223967" y="2650411"/>
            <a:ext cx="5778631" cy="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cxnSpLocks/>
          </p:cNvCxnSpPr>
          <p:nvPr/>
        </p:nvCxnSpPr>
        <p:spPr>
          <a:xfrm>
            <a:off x="3223967" y="4815492"/>
            <a:ext cx="5882326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5"/>
          <p:cNvSpPr txBox="1"/>
          <p:nvPr/>
        </p:nvSpPr>
        <p:spPr>
          <a:xfrm>
            <a:off x="2156829" y="3000629"/>
            <a:ext cx="7878342" cy="1350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7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List </a:t>
            </a:r>
            <a:r>
              <a:rPr lang="zh-CN" altLang="en-US" sz="7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7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Tuple</a:t>
            </a:r>
            <a:endParaRPr lang="zh-CN" altLang="en-US" sz="72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372184" y="1500481"/>
            <a:ext cx="627365" cy="532885"/>
            <a:chOff x="1979712" y="2065412"/>
            <a:chExt cx="2059245" cy="1872208"/>
          </a:xfrm>
        </p:grpSpPr>
        <p:sp>
          <p:nvSpPr>
            <p:cNvPr id="8" name="圆角矩形 7"/>
            <p:cNvSpPr/>
            <p:nvPr/>
          </p:nvSpPr>
          <p:spPr>
            <a:xfrm>
              <a:off x="1979712" y="2065412"/>
              <a:ext cx="2059245" cy="187220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823C1E"/>
                </a:solidFill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5914" y="2353444"/>
              <a:ext cx="1264590" cy="1319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751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pPr>
              <a:lnSpc>
                <a:spcPct val="125000"/>
              </a:lnSpc>
            </a:pPr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List </a:t>
            </a:r>
            <a:r>
              <a:rPr lang="zh-CN" altLang="en-US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Tuple</a:t>
            </a:r>
            <a:endParaRPr lang="zh-CN" altLang="en-US" sz="32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960352" y="1140095"/>
            <a:ext cx="1025754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一、</a:t>
            </a:r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list</a:t>
            </a:r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（列表）</a:t>
            </a:r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     </a:t>
            </a:r>
          </a:p>
          <a:p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       list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（列表）是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Python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内置的一种数据类型。 它是一种有序的集合，可以随时添加和删除其中的元素。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96BFB0-8817-4C2C-9D77-5A880CDEC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440" y="2675525"/>
            <a:ext cx="7591425" cy="14192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5A94D00-041F-4E35-90FB-5CA4E1392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915" y="4870180"/>
            <a:ext cx="760095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2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List </a:t>
            </a:r>
            <a:r>
              <a:rPr lang="zh-CN" altLang="en-US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Tuple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960352" y="1140095"/>
            <a:ext cx="10515600" cy="951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如何创建</a:t>
            </a:r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list</a:t>
            </a:r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？</a:t>
            </a:r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list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的格式：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" panose="020B0604020202020204" pitchFamily="34" charset="0"/>
                <a:ea typeface="-apple-system"/>
              </a:rPr>
              <a:t>其实列表就是用中括号</a:t>
            </a:r>
            <a:r>
              <a:rPr lang="en-US" altLang="zh-CN" dirty="0">
                <a:solidFill>
                  <a:srgbClr val="24292E"/>
                </a:solidFill>
                <a:latin typeface="Arial" panose="020B0604020202020204" pitchFamily="34" charset="0"/>
                <a:ea typeface="-apple-system"/>
              </a:rPr>
              <a:t>[ ]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ea typeface="-apple-system"/>
              </a:rPr>
              <a:t>括起来的数据，里面的每一个数据就叫做元素。每个元素之间使用逗号分隔</a:t>
            </a:r>
            <a:r>
              <a:rPr lang="zh-CN" altLang="en-US" dirty="0">
                <a:solidFill>
                  <a:srgbClr val="24292E"/>
                </a:solidFill>
                <a:ea typeface="-apple-system"/>
              </a:rPr>
              <a:t>，</a:t>
            </a:r>
            <a:endParaRPr kumimoji="0" lang="zh-CN" altLang="zh-CN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" panose="020B0604020202020204" pitchFamily="34" charset="0"/>
                <a:ea typeface="-apple-system"/>
              </a:rPr>
              <a:t>且列表的数据元素不一定是相同的数据类型</a:t>
            </a:r>
            <a:r>
              <a:rPr lang="zh-CN" altLang="en-US" dirty="0">
                <a:solidFill>
                  <a:srgbClr val="24292E"/>
                </a:solidFill>
                <a:latin typeface="Arial" panose="020B0604020202020204" pitchFamily="34" charset="0"/>
                <a:ea typeface="-apple-system"/>
              </a:rPr>
              <a:t>。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C3E01B-9C03-4364-967A-2B390C6FC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00" y="2264682"/>
            <a:ext cx="75438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33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List </a:t>
            </a:r>
            <a:r>
              <a:rPr lang="zh-CN" altLang="en-US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Tuple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960352" y="1140095"/>
            <a:ext cx="10515600" cy="10618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如何访问列表中的值？</a:t>
            </a:r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         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可以通过索引来访问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list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中每一个位置的元素，记得索引是从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0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开始的：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   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如果要取最后一个元素，除了计算索引位置外，还可以用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-1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做索引，直接获取最后一个元素。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</a:t>
            </a: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2BE619-4DF5-4925-A2E4-E5DBF9B57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727" y="1932894"/>
            <a:ext cx="7562850" cy="10763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7AC284E-1B88-4AEC-8BD1-273B9AB14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9102" y="3253767"/>
            <a:ext cx="761047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List </a:t>
            </a:r>
            <a:r>
              <a:rPr lang="zh-CN" altLang="en-US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Tuple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424809" y="1648095"/>
            <a:ext cx="1051560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list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是一个可变的有序表，所以，可以往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list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中追加元素到末尾：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也可以把元素插入到指定的位置，比如索引号为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的位置：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</a:t>
            </a: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40603A-2D3E-4B09-B46E-EEF86D5F6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134" y="2184173"/>
            <a:ext cx="7600950" cy="10382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2FA0D39-B04E-47D3-83B4-CF5DEC37A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2134" y="4363025"/>
            <a:ext cx="758190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6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CPU</a:t>
            </a:r>
            <a:r>
              <a:rPr lang="zh-CN" altLang="en-US" dirty="0"/>
              <a:t>的架构与分类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372275" y="1720840"/>
            <a:ext cx="9447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/>
              <a:t>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7DF2FAF-613C-490E-A9E4-196A6705B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63" y="1559950"/>
            <a:ext cx="6932888" cy="459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08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List </a:t>
            </a:r>
            <a:r>
              <a:rPr lang="zh-CN" altLang="en-US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Tuple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439324" y="1509595"/>
            <a:ext cx="10515600" cy="812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要删除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list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末尾的元素，用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pop()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方法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要删除指定位置的元素，用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pop(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i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)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方法，其中 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i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是索引位置：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</a:t>
            </a: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D350D7-ED19-4EBF-B125-B9AAC7896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183" y="2115089"/>
            <a:ext cx="7591425" cy="12477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C5F267E-9B39-49F0-BCD6-E9625A677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233" y="4372096"/>
            <a:ext cx="757237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5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List </a:t>
            </a:r>
            <a:r>
              <a:rPr lang="zh-CN" altLang="en-US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Tuple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439324" y="1509595"/>
            <a:ext cx="1051560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要把某个元素替换成别的元素，可以直接赋值给对应的索引位置：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要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list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元素也可以是另一个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list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，比如：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</a:t>
            </a: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2E4BB7-AAF3-4567-A8DD-4A918197A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575" y="2145166"/>
            <a:ext cx="7562850" cy="10001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DFBD222-A04F-4FF5-8A9E-E3785A331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4414571"/>
            <a:ext cx="7591425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8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List </a:t>
            </a:r>
            <a:r>
              <a:rPr lang="zh-CN" altLang="en-US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Tuple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439324" y="1335423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list</a:t>
            </a:r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运算符：</a:t>
            </a:r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</a:t>
            </a:r>
          </a:p>
          <a:p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        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list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对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+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和*的操作符与字符串相似。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+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号用于组合列表，*号用于重复列表。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697219-A8EF-48BD-B5D3-C352C9090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187" y="2760327"/>
            <a:ext cx="661987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9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List </a:t>
            </a:r>
            <a:r>
              <a:rPr lang="zh-CN" altLang="en-US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Tuple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526410" y="1183638"/>
            <a:ext cx="105156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list</a:t>
            </a:r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函数</a:t>
            </a:r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&amp;</a:t>
            </a:r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方法：</a:t>
            </a:r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</a:t>
            </a: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32FED9-62DC-47B9-9B25-9A73A4361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943" y="1767201"/>
            <a:ext cx="6757080" cy="488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11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List </a:t>
            </a:r>
            <a:r>
              <a:rPr lang="zh-CN" altLang="en-US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Tuple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640101" y="1645302"/>
            <a:ext cx="9156104" cy="978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二 、</a:t>
            </a:r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Tuple</a:t>
            </a:r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：</a:t>
            </a:r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b="0" i="0" u="none" strike="noStrike" dirty="0">
                <a:solidFill>
                  <a:srgbClr val="666666"/>
                </a:solidFill>
                <a:effectLst/>
                <a:latin typeface="Helvetica Neue"/>
              </a:rPr>
              <a:t>       另一种有序列表叫元组：</a:t>
            </a:r>
            <a:r>
              <a:rPr lang="en-US" altLang="zh-CN" b="0" i="0" u="none" strike="noStrike" dirty="0">
                <a:solidFill>
                  <a:srgbClr val="666666"/>
                </a:solidFill>
                <a:effectLst/>
                <a:latin typeface="Helvetica Neue"/>
              </a:rPr>
              <a:t>tuple</a:t>
            </a:r>
            <a:r>
              <a:rPr lang="zh-CN" altLang="en-US" b="0" i="0" u="none" strike="noStrike" dirty="0">
                <a:solidFill>
                  <a:srgbClr val="666666"/>
                </a:solidFill>
                <a:effectLst/>
                <a:latin typeface="Helvetica Neue"/>
              </a:rPr>
              <a:t>。</a:t>
            </a:r>
            <a:r>
              <a:rPr lang="en-US" altLang="zh-CN" b="0" i="0" u="none" strike="noStrike" dirty="0">
                <a:solidFill>
                  <a:srgbClr val="666666"/>
                </a:solidFill>
                <a:effectLst/>
                <a:latin typeface="Helvetica Neue"/>
              </a:rPr>
              <a:t>tuple</a:t>
            </a:r>
            <a:r>
              <a:rPr lang="zh-CN" altLang="en-US" b="0" i="0" u="none" strike="noStrike" dirty="0">
                <a:solidFill>
                  <a:srgbClr val="666666"/>
                </a:solidFill>
                <a:effectLst/>
                <a:latin typeface="Helvetica Neue"/>
              </a:rPr>
              <a:t>和</a:t>
            </a:r>
            <a:r>
              <a:rPr lang="en-US" altLang="zh-CN" b="0" i="0" u="none" strike="noStrike" dirty="0">
                <a:solidFill>
                  <a:srgbClr val="666666"/>
                </a:solidFill>
                <a:effectLst/>
                <a:latin typeface="Helvetica Neue"/>
              </a:rPr>
              <a:t>list</a:t>
            </a:r>
            <a:r>
              <a:rPr lang="zh-CN" altLang="en-US" b="0" i="0" u="none" strike="noStrike" dirty="0">
                <a:solidFill>
                  <a:srgbClr val="666666"/>
                </a:solidFill>
                <a:effectLst/>
                <a:latin typeface="Helvetica Neue"/>
              </a:rPr>
              <a:t>非常类似，但是</a:t>
            </a:r>
            <a:r>
              <a:rPr lang="en-US" altLang="zh-CN" b="0" i="0" u="none" strike="noStrike" dirty="0">
                <a:solidFill>
                  <a:srgbClr val="666666"/>
                </a:solidFill>
                <a:effectLst/>
                <a:latin typeface="Helvetica Neue"/>
              </a:rPr>
              <a:t>tuple</a:t>
            </a:r>
            <a:r>
              <a:rPr lang="zh-CN" altLang="en-US" b="0" i="0" u="none" strike="noStrike" dirty="0">
                <a:solidFill>
                  <a:srgbClr val="666666"/>
                </a:solidFill>
                <a:effectLst/>
                <a:latin typeface="Helvetica Neue"/>
              </a:rPr>
              <a:t>一旦初始化就不能修改，比如同样是列出同学的名字：</a:t>
            </a:r>
            <a:endParaRPr lang="en-US" altLang="zh-CN" b="0" i="0" u="none" strike="noStrike" dirty="0">
              <a:solidFill>
                <a:srgbClr val="666666"/>
              </a:solidFill>
              <a:effectLst/>
              <a:latin typeface="Helvetica Neue"/>
            </a:endParaRPr>
          </a:p>
          <a:p>
            <a:endParaRPr lang="en-US" altLang="zh-CN" dirty="0">
              <a:solidFill>
                <a:srgbClr val="666666"/>
              </a:solidFill>
              <a:latin typeface="Helvetica Neue"/>
            </a:endParaRPr>
          </a:p>
          <a:p>
            <a:endParaRPr lang="en-US" altLang="zh-CN" dirty="0">
              <a:solidFill>
                <a:srgbClr val="666666"/>
              </a:solidFill>
              <a:latin typeface="Helvetica Neue"/>
            </a:endParaRPr>
          </a:p>
          <a:p>
            <a:endParaRPr lang="en-US" altLang="zh-CN" dirty="0">
              <a:solidFill>
                <a:srgbClr val="666666"/>
              </a:solidFill>
              <a:latin typeface="Helvetica Neue"/>
            </a:endParaRPr>
          </a:p>
          <a:p>
            <a:endParaRPr lang="en-US" altLang="zh-CN" dirty="0">
              <a:solidFill>
                <a:srgbClr val="666666"/>
              </a:solidFill>
              <a:latin typeface="Helvetica Neue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       现在，</a:t>
            </a:r>
            <a:r>
              <a:rPr lang="en-US" altLang="zh-CN" dirty="0">
                <a:solidFill>
                  <a:srgbClr val="666666"/>
                </a:solidFill>
                <a:latin typeface="Helvetica Neue"/>
              </a:rPr>
              <a:t>classmates</a:t>
            </a:r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这个</a:t>
            </a:r>
            <a:r>
              <a:rPr lang="en-US" altLang="zh-CN" dirty="0">
                <a:solidFill>
                  <a:srgbClr val="666666"/>
                </a:solidFill>
                <a:latin typeface="Helvetica Neue"/>
              </a:rPr>
              <a:t>tuple</a:t>
            </a:r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不能变了，它也没有</a:t>
            </a:r>
            <a:r>
              <a:rPr lang="en-US" altLang="zh-CN" dirty="0">
                <a:solidFill>
                  <a:srgbClr val="666666"/>
                </a:solidFill>
                <a:latin typeface="Helvetica Neue"/>
              </a:rPr>
              <a:t>append()</a:t>
            </a:r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，</a:t>
            </a:r>
            <a:r>
              <a:rPr lang="en-US" altLang="zh-CN" dirty="0">
                <a:solidFill>
                  <a:srgbClr val="666666"/>
                </a:solidFill>
                <a:latin typeface="Helvetica Neue"/>
              </a:rPr>
              <a:t>insert()</a:t>
            </a:r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这样的方法。其他获取元素的方法和</a:t>
            </a:r>
            <a:r>
              <a:rPr lang="en-US" altLang="zh-CN" dirty="0">
                <a:solidFill>
                  <a:srgbClr val="666666"/>
                </a:solidFill>
                <a:latin typeface="Helvetica Neue"/>
              </a:rPr>
              <a:t>list</a:t>
            </a:r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是一样的，你可以正常地使用</a:t>
            </a:r>
            <a:r>
              <a:rPr lang="en-US" altLang="zh-CN" dirty="0">
                <a:solidFill>
                  <a:srgbClr val="666666"/>
                </a:solidFill>
                <a:latin typeface="Helvetica Neue"/>
              </a:rPr>
              <a:t>classmates[0]</a:t>
            </a:r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，</a:t>
            </a:r>
            <a:r>
              <a:rPr lang="en-US" altLang="zh-CN" dirty="0">
                <a:solidFill>
                  <a:srgbClr val="666666"/>
                </a:solidFill>
                <a:latin typeface="Helvetica Neue"/>
              </a:rPr>
              <a:t>classmates[-1]</a:t>
            </a:r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，但不能赋值成另外的元素。</a:t>
            </a:r>
            <a:endParaRPr lang="en-US" altLang="zh-CN" dirty="0">
              <a:solidFill>
                <a:srgbClr val="666666"/>
              </a:solidFill>
              <a:latin typeface="Helvetica Neue"/>
            </a:endParaRPr>
          </a:p>
          <a:p>
            <a:r>
              <a:rPr lang="zh-CN" altLang="en-US" b="0" i="0" u="none" strike="noStrike" dirty="0">
                <a:solidFill>
                  <a:srgbClr val="666666"/>
                </a:solidFill>
                <a:effectLst/>
                <a:latin typeface="Helvetica Neue"/>
              </a:rPr>
              <a:t>       不可变的</a:t>
            </a:r>
            <a:r>
              <a:rPr lang="en-US" altLang="zh-CN" b="0" i="0" u="none" strike="noStrike" dirty="0">
                <a:solidFill>
                  <a:srgbClr val="666666"/>
                </a:solidFill>
                <a:effectLst/>
                <a:latin typeface="Helvetica Neue"/>
              </a:rPr>
              <a:t>tuple</a:t>
            </a:r>
            <a:r>
              <a:rPr lang="zh-CN" altLang="en-US" b="0" i="0" u="none" strike="noStrike" dirty="0">
                <a:solidFill>
                  <a:srgbClr val="666666"/>
                </a:solidFill>
                <a:effectLst/>
                <a:latin typeface="Helvetica Neue"/>
              </a:rPr>
              <a:t>有什么意义？因为</a:t>
            </a:r>
            <a:r>
              <a:rPr lang="en-US" altLang="zh-CN" b="0" i="0" u="none" strike="noStrike" dirty="0">
                <a:solidFill>
                  <a:srgbClr val="666666"/>
                </a:solidFill>
                <a:effectLst/>
                <a:latin typeface="Helvetica Neue"/>
              </a:rPr>
              <a:t>tuple</a:t>
            </a:r>
            <a:r>
              <a:rPr lang="zh-CN" altLang="en-US" b="0" i="0" u="none" strike="noStrike" dirty="0">
                <a:solidFill>
                  <a:srgbClr val="666666"/>
                </a:solidFill>
                <a:effectLst/>
                <a:latin typeface="Helvetica Neue"/>
              </a:rPr>
              <a:t>不可变，所以代码更安全。如果可能，能用</a:t>
            </a:r>
            <a:r>
              <a:rPr lang="en-US" altLang="zh-CN" b="0" i="0" u="none" strike="noStrike" dirty="0">
                <a:solidFill>
                  <a:srgbClr val="666666"/>
                </a:solidFill>
                <a:effectLst/>
                <a:latin typeface="Helvetica Neue"/>
              </a:rPr>
              <a:t>tuple</a:t>
            </a:r>
            <a:r>
              <a:rPr lang="zh-CN" altLang="en-US" b="0" i="0" u="none" strike="noStrike" dirty="0">
                <a:solidFill>
                  <a:srgbClr val="666666"/>
                </a:solidFill>
                <a:effectLst/>
                <a:latin typeface="Helvetica Neue"/>
              </a:rPr>
              <a:t>代替</a:t>
            </a:r>
            <a:r>
              <a:rPr lang="en-US" altLang="zh-CN" b="0" i="0" u="none" strike="noStrike" dirty="0">
                <a:solidFill>
                  <a:srgbClr val="666666"/>
                </a:solidFill>
                <a:effectLst/>
                <a:latin typeface="Helvetica Neue"/>
              </a:rPr>
              <a:t>list</a:t>
            </a:r>
            <a:r>
              <a:rPr lang="zh-CN" altLang="en-US" b="0" i="0" u="none" strike="noStrike" dirty="0">
                <a:solidFill>
                  <a:srgbClr val="666666"/>
                </a:solidFill>
                <a:effectLst/>
                <a:latin typeface="Helvetica Neue"/>
              </a:rPr>
              <a:t>就尽量用</a:t>
            </a:r>
            <a:r>
              <a:rPr lang="en-US" altLang="zh-CN" b="0" i="0" u="none" strike="noStrike" dirty="0">
                <a:solidFill>
                  <a:srgbClr val="666666"/>
                </a:solidFill>
                <a:effectLst/>
                <a:latin typeface="Helvetica Neue"/>
              </a:rPr>
              <a:t>tuple</a:t>
            </a:r>
            <a:r>
              <a:rPr lang="zh-CN" altLang="en-US" b="0" i="0" u="none" strike="noStrike" dirty="0">
                <a:solidFill>
                  <a:srgbClr val="666666"/>
                </a:solidFill>
                <a:effectLst/>
                <a:latin typeface="Helvetica Neue"/>
              </a:rPr>
              <a:t>。</a:t>
            </a:r>
            <a:endParaRPr lang="en-US" altLang="zh-CN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</a:t>
            </a: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AEAAAC-87C8-4401-AC37-7B24C2E37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812" y="2847975"/>
            <a:ext cx="757237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6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List </a:t>
            </a:r>
            <a:r>
              <a:rPr lang="zh-CN" altLang="en-US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Tuple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204686" y="1108273"/>
            <a:ext cx="9462491" cy="13111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Helvetica Neue"/>
              </a:rPr>
              <a:t>怎么创建元组？</a:t>
            </a:r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r>
              <a:rPr lang="zh-CN" altLang="en-US" b="1" dirty="0">
                <a:solidFill>
                  <a:srgbClr val="666666"/>
                </a:solidFill>
                <a:latin typeface="Helvetica Neue"/>
              </a:rPr>
              <a:t>       </a:t>
            </a:r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元组创建很简单，只需要在括号中添加元素，并使用逗号隔开即可。</a:t>
            </a:r>
            <a:endParaRPr lang="en-US" altLang="zh-CN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       创建空元组：</a:t>
            </a:r>
            <a:endParaRPr lang="en-US" altLang="zh-CN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       元组中只包含一个元素时，需要在元素后面添加逗号</a:t>
            </a:r>
            <a:r>
              <a:rPr lang="zh-CN" altLang="en-US" b="1" i="0" u="none" strike="noStrike" dirty="0">
                <a:solidFill>
                  <a:srgbClr val="666666"/>
                </a:solidFill>
                <a:effectLst/>
                <a:latin typeface="Helvetica Neue"/>
              </a:rPr>
              <a:t>：</a:t>
            </a:r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/>
            </a:endParaRPr>
          </a:p>
          <a:p>
            <a:r>
              <a:rPr lang="zh-CN" altLang="en-US" i="0" u="none" strike="noStrike" dirty="0">
                <a:solidFill>
                  <a:srgbClr val="666666"/>
                </a:solidFill>
                <a:effectLst/>
                <a:latin typeface="Helvetica Neue"/>
              </a:rPr>
              <a:t>       如果不加逗号，创建出来的就不是 元组（</a:t>
            </a:r>
            <a:r>
              <a:rPr lang="en-US" altLang="zh-CN" i="0" u="none" strike="noStrike" dirty="0">
                <a:solidFill>
                  <a:srgbClr val="666666"/>
                </a:solidFill>
                <a:effectLst/>
                <a:latin typeface="Helvetica Neue"/>
              </a:rPr>
              <a:t>tuple</a:t>
            </a:r>
            <a:r>
              <a:rPr lang="zh-CN" altLang="en-US" i="0" u="none" strike="noStrike" dirty="0">
                <a:solidFill>
                  <a:srgbClr val="666666"/>
                </a:solidFill>
                <a:effectLst/>
                <a:latin typeface="Helvetica Neue"/>
              </a:rPr>
              <a:t>），而是指 </a:t>
            </a:r>
            <a:r>
              <a:rPr lang="en-US" altLang="zh-CN" i="0" u="none" strike="noStrike" dirty="0">
                <a:solidFill>
                  <a:srgbClr val="666666"/>
                </a:solidFill>
                <a:effectLst/>
                <a:latin typeface="Helvetica Neue"/>
              </a:rPr>
              <a:t>123 </a:t>
            </a:r>
            <a:r>
              <a:rPr lang="zh-CN" altLang="en-US" i="0" u="none" strike="noStrike" dirty="0">
                <a:solidFill>
                  <a:srgbClr val="666666"/>
                </a:solidFill>
                <a:effectLst/>
                <a:latin typeface="Helvetica Neue"/>
              </a:rPr>
              <a:t>这个数了</a:t>
            </a:r>
            <a:r>
              <a:rPr lang="zh-CN" altLang="en-US" b="1" i="0" u="none" strike="noStrike" dirty="0">
                <a:solidFill>
                  <a:srgbClr val="666666"/>
                </a:solidFill>
                <a:effectLst/>
                <a:latin typeface="Helvetica Neue"/>
              </a:rPr>
              <a:t>。</a:t>
            </a:r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</a:t>
            </a: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3AD31D-AB2F-4245-942F-013137F3C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678" y="1854200"/>
            <a:ext cx="7600950" cy="914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E9DE7B-1DAA-4FC2-995C-8D747E3A4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678" y="3588205"/>
            <a:ext cx="7553325" cy="5048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D00059C-DE5C-4173-BB6E-902C22D059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7203" y="4945517"/>
            <a:ext cx="75914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36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List </a:t>
            </a:r>
            <a:r>
              <a:rPr lang="zh-CN" altLang="en-US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Tuple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204686" y="1108273"/>
            <a:ext cx="9462491" cy="1172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0" u="none" strike="noStrike" dirty="0">
                <a:solidFill>
                  <a:srgbClr val="666666"/>
                </a:solidFill>
                <a:effectLst/>
                <a:latin typeface="Helvetica Neue"/>
              </a:rPr>
              <a:t>如何访问元组？</a:t>
            </a:r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/>
            </a:endParaRPr>
          </a:p>
          <a:p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       元组下标索引也是从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0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开始，元组（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tuple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）可以使用下标索引来访问元组中的值。</a:t>
            </a:r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      输出的结果：</a:t>
            </a:r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</a:t>
            </a: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8A83E2-DF5D-4DFA-A5CB-FBA01BEFD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225" y="1881414"/>
            <a:ext cx="7543800" cy="1905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A9C49BA-1D57-4508-91B3-7E7A0AE5E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203" y="4289766"/>
            <a:ext cx="75819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2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List </a:t>
            </a:r>
            <a:r>
              <a:rPr lang="zh-CN" altLang="en-US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Tuple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204686" y="1108273"/>
            <a:ext cx="9462491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Helvetica Neue"/>
              </a:rPr>
              <a:t>修改元组：</a:t>
            </a:r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r>
              <a:rPr lang="en-US" altLang="zh-CN" b="1" i="0" u="none" strike="noStrike" dirty="0">
                <a:solidFill>
                  <a:srgbClr val="666666"/>
                </a:solidFill>
                <a:effectLst/>
                <a:latin typeface="Helvetica Neue"/>
              </a:rPr>
              <a:t>       </a:t>
            </a:r>
            <a:r>
              <a:rPr lang="zh-CN" altLang="en-US" i="0" u="none" strike="noStrike" dirty="0">
                <a:solidFill>
                  <a:srgbClr val="666666"/>
                </a:solidFill>
                <a:effectLst/>
                <a:latin typeface="Helvetica Neue"/>
              </a:rPr>
              <a:t>可以通过修改其他列表的值从而影响</a:t>
            </a:r>
            <a:r>
              <a:rPr lang="en-US" altLang="zh-CN" i="0" u="none" strike="noStrike" dirty="0">
                <a:solidFill>
                  <a:srgbClr val="666666"/>
                </a:solidFill>
                <a:effectLst/>
                <a:latin typeface="Helvetica Neue"/>
              </a:rPr>
              <a:t>tuple</a:t>
            </a:r>
            <a:r>
              <a:rPr lang="zh-CN" altLang="en-US" i="0" u="none" strike="noStrike" dirty="0">
                <a:solidFill>
                  <a:srgbClr val="666666"/>
                </a:solidFill>
                <a:effectLst/>
                <a:latin typeface="Helvetica Neue"/>
              </a:rPr>
              <a:t>的值</a:t>
            </a:r>
            <a:r>
              <a:rPr lang="zh-CN" altLang="en-US" b="1" i="0" u="none" strike="noStrike" dirty="0">
                <a:solidFill>
                  <a:srgbClr val="666666"/>
                </a:solidFill>
                <a:effectLst/>
                <a:latin typeface="Helvetica Neue"/>
              </a:rPr>
              <a:t>。</a:t>
            </a:r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/>
            </a:endParaRPr>
          </a:p>
          <a:p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       </a:t>
            </a:r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</a:t>
            </a: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8391F1F-8BB9-48B1-B1D5-9F04B36B5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003" y="2384424"/>
            <a:ext cx="84963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02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List </a:t>
            </a:r>
            <a:r>
              <a:rPr lang="zh-CN" altLang="en-US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Tuple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204686" y="1108273"/>
            <a:ext cx="9462491" cy="11449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Helvetica Neue"/>
              </a:rPr>
              <a:t>删除元组：</a:t>
            </a:r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r>
              <a:rPr lang="en-US" altLang="zh-CN" b="1" i="0" u="none" strike="noStrike" dirty="0">
                <a:solidFill>
                  <a:srgbClr val="666666"/>
                </a:solidFill>
                <a:effectLst/>
                <a:latin typeface="Helvetica Neue"/>
              </a:rPr>
              <a:t>       </a:t>
            </a:r>
            <a:r>
              <a:rPr lang="en-US" altLang="zh-CN" i="0" u="none" strike="noStrike" dirty="0">
                <a:solidFill>
                  <a:srgbClr val="666666"/>
                </a:solidFill>
                <a:effectLst/>
                <a:latin typeface="Helvetica Neue"/>
              </a:rPr>
              <a:t>tuple</a:t>
            </a:r>
            <a:r>
              <a:rPr lang="zh-CN" altLang="en-US" i="0" u="none" strike="noStrike" dirty="0">
                <a:solidFill>
                  <a:srgbClr val="666666"/>
                </a:solidFill>
                <a:effectLst/>
                <a:latin typeface="Helvetica Neue"/>
              </a:rPr>
              <a:t>元组中的元素值是不允许删除的，但我们可以使用</a:t>
            </a:r>
            <a:r>
              <a:rPr lang="en-US" altLang="zh-CN" i="0" u="none" strike="noStrike" dirty="0">
                <a:solidFill>
                  <a:srgbClr val="666666"/>
                </a:solidFill>
                <a:effectLst/>
                <a:latin typeface="Helvetica Neue"/>
              </a:rPr>
              <a:t>del</a:t>
            </a:r>
            <a:r>
              <a:rPr lang="zh-CN" altLang="en-US" i="0" u="none" strike="noStrike" dirty="0">
                <a:solidFill>
                  <a:srgbClr val="666666"/>
                </a:solidFill>
                <a:effectLst/>
                <a:latin typeface="Helvetica Neue"/>
              </a:rPr>
              <a:t>语句来删除整个元组</a:t>
            </a:r>
            <a:endParaRPr lang="en-US" altLang="zh-CN" i="0" u="none" strike="noStrike" dirty="0">
              <a:solidFill>
                <a:srgbClr val="666666"/>
              </a:solidFill>
              <a:effectLst/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r>
              <a:rPr lang="zh-CN" altLang="en-US" b="1" i="0" u="none" strike="noStrike" dirty="0">
                <a:solidFill>
                  <a:srgbClr val="666666"/>
                </a:solidFill>
                <a:effectLst/>
                <a:latin typeface="Helvetica Neue"/>
              </a:rPr>
              <a:t>元组内置函数：</a:t>
            </a:r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/>
            </a:endParaRPr>
          </a:p>
          <a:p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       </a:t>
            </a:r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</a:t>
            </a: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234248-312D-4447-AB62-C313A7504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750" y="2187575"/>
            <a:ext cx="7524750" cy="14668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0D7AA60-A76A-4F13-9476-E895EF188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0748" y="4327978"/>
            <a:ext cx="3571875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8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List </a:t>
            </a:r>
            <a:r>
              <a:rPr lang="zh-CN" altLang="en-US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Tuple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204686" y="1108273"/>
            <a:ext cx="9462491" cy="11449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Helvetica Neue"/>
              </a:rPr>
              <a:t>元组运算符：</a:t>
            </a:r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r>
              <a:rPr lang="zh-CN" altLang="en-US" i="0" u="none" strike="noStrike" dirty="0">
                <a:solidFill>
                  <a:srgbClr val="666666"/>
                </a:solidFill>
                <a:effectLst/>
                <a:latin typeface="Helvetica Neue"/>
              </a:rPr>
              <a:t>      与字符串一样，元组之间可以使用 </a:t>
            </a:r>
            <a:r>
              <a:rPr lang="en-US" altLang="zh-CN" i="0" u="none" strike="noStrike" dirty="0">
                <a:solidFill>
                  <a:srgbClr val="666666"/>
                </a:solidFill>
                <a:effectLst/>
                <a:latin typeface="Helvetica Neue"/>
              </a:rPr>
              <a:t>+ </a:t>
            </a:r>
            <a:r>
              <a:rPr lang="zh-CN" altLang="en-US" i="0" u="none" strike="noStrike" dirty="0">
                <a:solidFill>
                  <a:srgbClr val="666666"/>
                </a:solidFill>
                <a:effectLst/>
                <a:latin typeface="Helvetica Neue"/>
              </a:rPr>
              <a:t>号和 * 号进行运算。这就意味着他们可以组合和复制，运算后会生成一个新的元组。</a:t>
            </a:r>
            <a:endParaRPr lang="en-US" altLang="zh-CN" i="0" u="none" strike="noStrike" dirty="0">
              <a:solidFill>
                <a:srgbClr val="666666"/>
              </a:solidFill>
              <a:effectLst/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       </a:t>
            </a:r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</a:t>
            </a: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2773A0D-D2D7-4F97-8ADF-3A69B55D4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825" y="2997002"/>
            <a:ext cx="584835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5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CPU</a:t>
            </a:r>
            <a:r>
              <a:rPr lang="zh-CN" altLang="en-US" dirty="0"/>
              <a:t>的架构与分类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372275" y="1720840"/>
            <a:ext cx="9447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/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5DC406-4F4B-499C-8495-C2DF9D863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745" y="1427732"/>
            <a:ext cx="8690994" cy="464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69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3368838" y="1178379"/>
            <a:ext cx="23339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art</a:t>
            </a:r>
            <a:endParaRPr lang="zh-CN" altLang="en-US" sz="44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extBox 22"/>
          <p:cNvSpPr txBox="1"/>
          <p:nvPr/>
        </p:nvSpPr>
        <p:spPr>
          <a:xfrm>
            <a:off x="5087873" y="1192198"/>
            <a:ext cx="12298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06</a:t>
            </a:r>
            <a:endParaRPr lang="zh-CN" altLang="en-US" sz="66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 flipV="1">
            <a:off x="3223967" y="2650411"/>
            <a:ext cx="5778631" cy="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cxnSpLocks/>
          </p:cNvCxnSpPr>
          <p:nvPr/>
        </p:nvCxnSpPr>
        <p:spPr>
          <a:xfrm>
            <a:off x="3223967" y="4815492"/>
            <a:ext cx="5882326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5"/>
          <p:cNvSpPr txBox="1"/>
          <p:nvPr/>
        </p:nvSpPr>
        <p:spPr>
          <a:xfrm>
            <a:off x="2156829" y="2869102"/>
            <a:ext cx="7878342" cy="1350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7200" b="1" dirty="0" err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Dict</a:t>
            </a:r>
            <a:r>
              <a:rPr lang="zh-CN" altLang="en-US" sz="7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7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Set</a:t>
            </a:r>
            <a:endParaRPr lang="zh-CN" altLang="en-US" sz="72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372184" y="1500481"/>
            <a:ext cx="627365" cy="532885"/>
            <a:chOff x="1979712" y="2065412"/>
            <a:chExt cx="2059245" cy="1872208"/>
          </a:xfrm>
        </p:grpSpPr>
        <p:sp>
          <p:nvSpPr>
            <p:cNvPr id="8" name="圆角矩形 7"/>
            <p:cNvSpPr/>
            <p:nvPr/>
          </p:nvSpPr>
          <p:spPr>
            <a:xfrm>
              <a:off x="1979712" y="2065412"/>
              <a:ext cx="2059245" cy="187220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823C1E"/>
                </a:solidFill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5914" y="2353444"/>
              <a:ext cx="1264590" cy="1319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96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Dic</a:t>
            </a:r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Set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204686" y="1108273"/>
            <a:ext cx="9462491" cy="13942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一、字典（</a:t>
            </a:r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Dictionary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）：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    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字典是另一种可变容器模型，且可存储任意类型对象。</a:t>
            </a: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字典的每个键值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(key=&gt;value)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对用冒号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(:)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分割，每个对之间用逗号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( , )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分割，整个字典包括在花括号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({ })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中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,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格式如下所示：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注意：键必须是唯一的，但值则不必。值可以取任何数据类型，但键必须是不可变的。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b="1">
                <a:solidFill>
                  <a:srgbClr val="666666"/>
                </a:solidFill>
                <a:latin typeface="+mj-ea"/>
                <a:ea typeface="+mj-ea"/>
              </a:rPr>
              <a:t>创建</a:t>
            </a:r>
            <a:r>
              <a:rPr lang="en-US" altLang="zh-CN" b="1" dirty="0" err="1">
                <a:solidFill>
                  <a:srgbClr val="666666"/>
                </a:solidFill>
                <a:latin typeface="+mj-ea"/>
                <a:ea typeface="+mj-ea"/>
              </a:rPr>
              <a:t>dict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（字典）实例：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       </a:t>
            </a:r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</a:t>
            </a: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8A88ED-CE8F-4F52-889C-303F01495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368" y="2622876"/>
            <a:ext cx="7477125" cy="6381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50AE544-5F98-473C-8E02-B57E8C668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368" y="4775654"/>
            <a:ext cx="755332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28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Dic</a:t>
            </a:r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Set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204686" y="1108273"/>
            <a:ext cx="9462491" cy="1588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访问字典：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     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我们知道了怎么创建列表了，回归到一开始提出到的问题，为什么使用字典能让我们很快的找出某个童鞋的电话呢？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输出的结果：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pPr algn="l"/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        可以看到，如果你知道某个人的名字，也就是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key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值， 就能很快的查找到他对应的电话号码，也就是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Value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。这里需要注意的一点是：如果字典中没有这个键，是会报错的。</a:t>
            </a: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       </a:t>
            </a:r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</a:t>
            </a: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6F2D22D-4348-4685-93BE-8CEF0D9DB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143" y="2637882"/>
            <a:ext cx="9807575" cy="7722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AA6D41B-E0C6-433E-9F46-FD3DEAA99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273" y="4518722"/>
            <a:ext cx="73628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76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Dic</a:t>
            </a:r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Set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204686" y="1108273"/>
            <a:ext cx="9462491" cy="1449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修改字典：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      向字典添加新内容的方法是增加新的键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/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值对，修改或删除已有键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/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值对。</a:t>
            </a:r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  <a:ea typeface="+mj-ea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  <a:ea typeface="+mj-ea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  <a:ea typeface="+mj-ea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  <a:ea typeface="+mj-ea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  <a:ea typeface="+mj-ea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  <a:ea typeface="+mj-ea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  <a:ea typeface="+mj-ea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  <a:ea typeface="+mj-ea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  <a:ea typeface="+mj-ea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  <a:ea typeface="+mj-ea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  <a:ea typeface="+mj-ea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  <a:ea typeface="+mj-ea"/>
              </a:rPr>
              <a:t>         </a:t>
            </a:r>
            <a:r>
              <a:rPr lang="zh-CN" altLang="en-US" dirty="0">
                <a:solidFill>
                  <a:srgbClr val="24292E"/>
                </a:solidFill>
                <a:latin typeface="-apple-system"/>
                <a:ea typeface="+mj-ea"/>
              </a:rPr>
              <a:t>输出的结果：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       </a:t>
            </a:r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</a:t>
            </a: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2D0AAE-548B-4CC4-915E-7B264DBC8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812" y="2224087"/>
            <a:ext cx="7572375" cy="24098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FAA8135-2AFA-45EE-8C59-05593170A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9053" y="5485515"/>
            <a:ext cx="845820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81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Dic</a:t>
            </a:r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Set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204686" y="1108273"/>
            <a:ext cx="9462491" cy="1560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删除字典：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通过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del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可以删除 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dict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（字典）中的某个元素，也能删除 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dict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（字典）。</a:t>
            </a: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通过调用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clear( )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方法可以清除字典中的所有元素。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输出结果：</a:t>
            </a: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      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       </a:t>
            </a:r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666666"/>
              </a:solidFill>
              <a:latin typeface="Helvetica Neue"/>
            </a:endParaRPr>
          </a:p>
          <a:p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  </a:t>
            </a: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D235C12-1F9A-445D-A033-3786E2301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682" y="2337377"/>
            <a:ext cx="7255005" cy="27946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56D67A3-9FA6-4590-A7D4-8B92D389C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3556" y="5733692"/>
            <a:ext cx="749617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0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Dic</a:t>
            </a:r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Set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185310" y="1086041"/>
            <a:ext cx="982138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rgbClr val="666666"/>
                </a:solidFill>
                <a:latin typeface="+mj-ea"/>
                <a:ea typeface="+mj-ea"/>
              </a:rPr>
              <a:t>dict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（字典）使用时注意的事项：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（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1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）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dict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（字典）是不允许一个键创建两次的，但是在创建 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dict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（字典）的时候如果出现了一个键值赋予了两次，会以最后一次赋予的值为准。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（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2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）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dict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（字典）键必须不可变，可是键可以用数字，字符串或元组充当，但是就是不能使用   列表。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（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3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）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dict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内部存放的顺序和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key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放入的顺序是没有任何关系。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和 </a:t>
            </a:r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list 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比较，</a:t>
            </a:r>
            <a:r>
              <a:rPr lang="en-US" altLang="zh-CN" b="1" dirty="0" err="1">
                <a:solidFill>
                  <a:srgbClr val="666666"/>
                </a:solidFill>
                <a:latin typeface="+mj-ea"/>
                <a:ea typeface="+mj-ea"/>
              </a:rPr>
              <a:t>dict</a:t>
            </a:r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有以下几个特点：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(1)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查找和插入的速度极快，不会随着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key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的增加而变慢</a:t>
            </a: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(2)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需要占用大量的内存，内存浪费多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而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list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相反：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(1)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查找和插入的时间随着元素的增加而增加</a:t>
            </a: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(2)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占用空间小，浪费内存很少</a:t>
            </a: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/>
            </a:endParaRP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77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Dic</a:t>
            </a:r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Set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185310" y="1086041"/>
            <a:ext cx="9821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rgbClr val="666666"/>
                </a:solidFill>
                <a:latin typeface="+mj-ea"/>
                <a:ea typeface="+mj-ea"/>
              </a:rPr>
              <a:t>dict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（字典）的函数和方法：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i="0" u="none" strike="noStrike" dirty="0">
              <a:solidFill>
                <a:srgbClr val="666666"/>
              </a:solidFill>
              <a:effectLst/>
              <a:latin typeface="Helvetica Neue"/>
            </a:endParaRP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7E1682-4C72-4364-A562-A511C60E4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387" y="1847654"/>
            <a:ext cx="64674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5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Dic</a:t>
            </a:r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Set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185310" y="1086041"/>
            <a:ext cx="982138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二、</a:t>
            </a:r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set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     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Python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的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set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和其他语言类似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,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是一个无序不重复元素集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,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基本功能包括关系测试和消除重复元素。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set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和 </a:t>
            </a:r>
            <a:r>
              <a:rPr lang="en-US" altLang="zh-CN" dirty="0" err="1">
                <a:solidFill>
                  <a:srgbClr val="666666"/>
                </a:solidFill>
                <a:latin typeface="+mj-ea"/>
                <a:ea typeface="+mj-ea"/>
              </a:rPr>
              <a:t>dict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类似，但是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set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不存储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value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值的。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set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的创建：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     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创建一个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set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，需要提供一个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list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作为输入集合。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    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输出结果：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       </a:t>
            </a:r>
            <a:r>
              <a:rPr lang="en-US" altLang="zh-CN" dirty="0"/>
              <a:t> 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传入的参数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[123,456,789]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是一个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list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，而显示的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{456, 123, 789}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只是告诉你这个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set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内部有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456, 123, 789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这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3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个元素，显示的顺序跟你参数中的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list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里的元素的顺序是不一致的，这也说明了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set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是无序的。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8C41B0-BA84-41C3-AD42-772823D94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75" y="3409317"/>
            <a:ext cx="7258050" cy="7048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B8BF647-04FD-4422-AA46-7DE998FDE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1262" y="4882859"/>
            <a:ext cx="72294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7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Dic</a:t>
            </a:r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Set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185310" y="1086041"/>
            <a:ext cx="98213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set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添加元素：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       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通过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add(key)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方法可以添加元素到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set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中，可以重复添加，但不会有效果，因为重复元素在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set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中会自动被过滤的。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输出结果：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2602E65-579A-4F90-85E6-9962AA1CC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078" y="2413635"/>
            <a:ext cx="7296150" cy="16954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B57E4C0-A22D-4A9C-BB81-5B8682C3D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5803" y="5050144"/>
            <a:ext cx="712470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Dic</a:t>
            </a:r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Set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185310" y="1086041"/>
            <a:ext cx="98213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set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添加元素：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       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通过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add(key)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方法可以添加元素到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set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中，可以重复添加，但不会有效果，因为重复元素在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set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中会自动被过滤的。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输出结果：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2602E65-579A-4F90-85E6-9962AA1CC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078" y="2413635"/>
            <a:ext cx="7296150" cy="16954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B57E4C0-A22D-4A9C-BB81-5B8682C3D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5803" y="5050144"/>
            <a:ext cx="712470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4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CPU</a:t>
            </a:r>
            <a:r>
              <a:rPr lang="zh-CN" altLang="en-US" dirty="0"/>
              <a:t>的架构与分类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372275" y="1720840"/>
            <a:ext cx="9447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/>
              <a:t>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6A5D549-965C-40BE-826B-971F40934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175" y="1521629"/>
            <a:ext cx="7583648" cy="457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263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Dic</a:t>
            </a:r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3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和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Set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505350" y="1356825"/>
            <a:ext cx="982138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Set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删除元素：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通过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remove(key)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方法可以删除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set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中的元素：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输出结果：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set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的运用：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       因为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set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是一个无序不重复元素集，因此，两个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set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可以做数学意义上的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union(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并集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), intersection(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交集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), difference(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差集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)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等操作。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622956-9927-402F-9001-2D0A52DD5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890" y="2462212"/>
            <a:ext cx="7248525" cy="11715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D9B9153-08DE-4A0A-B797-CE3FA34F8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1989" y="4367699"/>
            <a:ext cx="71723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6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3368838" y="1178379"/>
            <a:ext cx="23339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art</a:t>
            </a:r>
            <a:endParaRPr lang="zh-CN" altLang="en-US" sz="44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extBox 22"/>
          <p:cNvSpPr txBox="1"/>
          <p:nvPr/>
        </p:nvSpPr>
        <p:spPr>
          <a:xfrm>
            <a:off x="5087873" y="1192198"/>
            <a:ext cx="12298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07</a:t>
            </a:r>
            <a:endParaRPr lang="zh-CN" altLang="en-US" sz="66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 flipV="1">
            <a:off x="3223967" y="2650411"/>
            <a:ext cx="5778631" cy="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cxnSpLocks/>
          </p:cNvCxnSpPr>
          <p:nvPr/>
        </p:nvCxnSpPr>
        <p:spPr>
          <a:xfrm>
            <a:off x="3223967" y="4815492"/>
            <a:ext cx="5882326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5"/>
          <p:cNvSpPr txBox="1"/>
          <p:nvPr/>
        </p:nvSpPr>
        <p:spPr>
          <a:xfrm>
            <a:off x="1576169" y="2997944"/>
            <a:ext cx="9177921" cy="1350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7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条件语句和循环语句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372184" y="1500481"/>
            <a:ext cx="627365" cy="532885"/>
            <a:chOff x="1979712" y="2065412"/>
            <a:chExt cx="2059245" cy="1872208"/>
          </a:xfrm>
        </p:grpSpPr>
        <p:sp>
          <p:nvSpPr>
            <p:cNvPr id="8" name="圆角矩形 7"/>
            <p:cNvSpPr/>
            <p:nvPr/>
          </p:nvSpPr>
          <p:spPr>
            <a:xfrm>
              <a:off x="1979712" y="2065412"/>
              <a:ext cx="2059245" cy="187220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823C1E"/>
                </a:solidFill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5914" y="2353444"/>
              <a:ext cx="1264590" cy="1319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789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条件语句和循环语句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505350" y="1167036"/>
            <a:ext cx="98213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一、条件语句：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    Python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条件语句跟其他语言基本一致的，都是通过一条或多条语句的执行结果（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True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或者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False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）来决定执行的代码块。</a:t>
            </a: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    Python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程序语言指定任何非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0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和非空（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null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）值为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True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，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0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或者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null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为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False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执行的流程图如下：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3A2FA94-436C-41D0-B199-0AFBB26B4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291" y="3469851"/>
            <a:ext cx="2673668" cy="28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9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条件语句和循环语句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654573" y="779952"/>
            <a:ext cx="901638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If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语句的基本形式： 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      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Python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中，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if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语句的基本形式如下：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     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冒号和缩进是一种语法。它会帮助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Python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区分代码之间的层次，理解条件执行的逻辑及先后顺序。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if 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语句多个判断条件的形式：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D2B3C7-D3C6-4FD3-A454-451852C1C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532" y="1762490"/>
            <a:ext cx="7277100" cy="12287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B91261D-271E-48ED-8D79-E1731E56F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6057" y="4289837"/>
            <a:ext cx="726757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7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条件语句和循环语句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960353" y="1028864"/>
            <a:ext cx="100734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If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语句多个条件同时判断：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      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if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有多个条件时可使用括号来区分判断的先后顺序，括号中的判断优先执行，此外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and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和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or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的优先级低于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&gt;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（大于）、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&lt;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（小于）等判断符号，即大于和小于在没有括号的情况下会比与或要优先判断。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If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嵌套：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     </a:t>
            </a: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     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即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if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中可以嵌套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if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语句。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4C294BE-6FFD-44AD-8915-BF36E874E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062" y="4267036"/>
            <a:ext cx="357187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9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条件语句和循环语句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960353" y="1028864"/>
            <a:ext cx="10073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二 、循环语句：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    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循环语句的一般形式如图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：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8C5D77-9962-4C6F-A67A-1BD053078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272" y="1352029"/>
            <a:ext cx="2617301" cy="272117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08E669F-E7DE-43E2-B461-F62270A9D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1712" y="4396366"/>
            <a:ext cx="7648575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90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条件语句和循环语句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960353" y="1028864"/>
            <a:ext cx="1007340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1.for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循环语句：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基本的流程图：                                                   基本的语法格式：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                                  </a:t>
            </a:r>
          </a:p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                                                                           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举例：  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                                                                            </a:t>
            </a:r>
          </a:p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                                                                            结果：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                                                                    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10277F-CA24-4072-9B81-90B41D257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53" y="2085511"/>
            <a:ext cx="4300537" cy="40002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771B127-665C-4E33-8F75-DDC2285D1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032" y="2281237"/>
            <a:ext cx="3838575" cy="7715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5E4EDDF-8D7B-4E8B-9DB7-1E5ECFDA7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7032" y="3619768"/>
            <a:ext cx="3476625" cy="7810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A8C9CD4-4579-4A0A-BD5B-C80E16A843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667" y="4607326"/>
            <a:ext cx="893652" cy="203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772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条件语句和循环语句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181449" y="1196504"/>
            <a:ext cx="100734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666666"/>
                </a:solidFill>
                <a:latin typeface="+mj-ea"/>
                <a:ea typeface="+mj-ea"/>
              </a:rPr>
              <a:t>2.range( )</a:t>
            </a:r>
            <a:r>
              <a:rPr lang="zh-CN" altLang="en-US" b="1" dirty="0">
                <a:solidFill>
                  <a:srgbClr val="666666"/>
                </a:solidFill>
                <a:latin typeface="+mj-ea"/>
                <a:ea typeface="+mj-ea"/>
              </a:rPr>
              <a:t>函数：</a:t>
            </a:r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      for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循环还常常和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range()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函数搭配使用的。使用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range(x)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函数，就可以生成一个从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0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到 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x-1 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的整数序列。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比如：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range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（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3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） 的意思为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0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，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1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，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2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；</a:t>
            </a:r>
            <a:endParaRPr lang="en-US" altLang="zh-CN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Range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（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0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，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10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，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2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）的意思为：从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0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数到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10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（不取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10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），每次间隔为</a:t>
            </a:r>
            <a:r>
              <a:rPr lang="en-US" altLang="zh-CN" dirty="0">
                <a:solidFill>
                  <a:srgbClr val="666666"/>
                </a:solidFill>
                <a:latin typeface="+mj-ea"/>
                <a:ea typeface="+mj-ea"/>
              </a:rPr>
              <a:t>2</a:t>
            </a:r>
            <a:r>
              <a:rPr lang="zh-CN" altLang="en-US" dirty="0">
                <a:solidFill>
                  <a:srgbClr val="666666"/>
                </a:solidFill>
                <a:latin typeface="+mj-ea"/>
                <a:ea typeface="+mj-ea"/>
              </a:rPr>
              <a:t>。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124F76-32E8-47A0-81D4-7D3461D8E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937" y="3648323"/>
            <a:ext cx="7096125" cy="8001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EAC9428-E8E3-41EB-B7D7-7C7C9CE37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912" y="4990904"/>
            <a:ext cx="7210425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37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条件语句和循环语句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144490" y="1196504"/>
            <a:ext cx="100734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666666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dirty="0"/>
              <a:t>3.While</a:t>
            </a:r>
            <a:r>
              <a:rPr lang="zh-CN" altLang="en-US" dirty="0"/>
              <a:t>循环语句：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b="0" dirty="0"/>
              <a:t>       While </a:t>
            </a:r>
            <a:r>
              <a:rPr lang="zh-CN" altLang="en-US" b="0" dirty="0"/>
              <a:t>循环和 </a:t>
            </a:r>
            <a:r>
              <a:rPr lang="en-US" altLang="zh-CN" b="0" dirty="0"/>
              <a:t>for </a:t>
            </a:r>
            <a:r>
              <a:rPr lang="zh-CN" altLang="en-US" b="0" dirty="0"/>
              <a:t>循环的作用是一样的。我们先来看看 </a:t>
            </a:r>
            <a:r>
              <a:rPr lang="en-US" altLang="zh-CN" b="0" dirty="0"/>
              <a:t>While </a:t>
            </a:r>
            <a:r>
              <a:rPr lang="zh-CN" altLang="en-US" b="0" dirty="0"/>
              <a:t>循环语句的样子：</a:t>
            </a:r>
          </a:p>
          <a:p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6151115-0298-4768-ACA3-04E155C28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912" y="2396833"/>
            <a:ext cx="8258175" cy="26765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56C8DC3-CA6B-4D9B-8215-7C3D9DF41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7287" y="5661496"/>
            <a:ext cx="654367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54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条件语句和循环语句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886434" y="1438139"/>
            <a:ext cx="103314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666666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dirty="0"/>
              <a:t>4.</a:t>
            </a:r>
            <a:r>
              <a:rPr lang="zh-CN" altLang="en-US" dirty="0"/>
              <a:t> </a:t>
            </a:r>
            <a:r>
              <a:rPr lang="en-US" altLang="zh-CN" dirty="0"/>
              <a:t>for </a:t>
            </a:r>
            <a:r>
              <a:rPr lang="zh-CN" altLang="en-US" dirty="0"/>
              <a:t>循环和 </a:t>
            </a:r>
            <a:r>
              <a:rPr lang="en-US" altLang="zh-CN" dirty="0" err="1"/>
              <a:t>whlie</a:t>
            </a:r>
            <a:r>
              <a:rPr lang="en-US" altLang="zh-CN" dirty="0"/>
              <a:t> </a:t>
            </a:r>
            <a:r>
              <a:rPr lang="zh-CN" altLang="en-US" dirty="0"/>
              <a:t>循环的区别：</a:t>
            </a:r>
            <a:endParaRPr lang="en-US" altLang="zh-CN" dirty="0"/>
          </a:p>
          <a:p>
            <a:endParaRPr lang="en-US" altLang="zh-CN" b="0" dirty="0"/>
          </a:p>
          <a:p>
            <a:r>
              <a:rPr lang="zh-CN" altLang="en-US" b="0" dirty="0"/>
              <a:t>（</a:t>
            </a:r>
            <a:r>
              <a:rPr lang="en-US" altLang="zh-CN" b="0" dirty="0"/>
              <a:t>1</a:t>
            </a:r>
            <a:r>
              <a:rPr lang="zh-CN" altLang="en-US" b="0" dirty="0"/>
              <a:t>）</a:t>
            </a:r>
            <a:r>
              <a:rPr lang="en-US" altLang="zh-CN" b="0" dirty="0"/>
              <a:t>for </a:t>
            </a:r>
            <a:r>
              <a:rPr lang="zh-CN" altLang="en-US" b="0" dirty="0"/>
              <a:t>循环主要用在迭代可迭代对象的情况。</a:t>
            </a:r>
          </a:p>
          <a:p>
            <a:r>
              <a:rPr lang="zh-CN" altLang="en-US" b="0" dirty="0"/>
              <a:t>（</a:t>
            </a:r>
            <a:r>
              <a:rPr lang="en-US" altLang="zh-CN" b="0" dirty="0"/>
              <a:t>2</a:t>
            </a:r>
            <a:r>
              <a:rPr lang="zh-CN" altLang="en-US" b="0" dirty="0"/>
              <a:t>）</a:t>
            </a:r>
            <a:r>
              <a:rPr lang="en-US" altLang="zh-CN" b="0" dirty="0"/>
              <a:t>while </a:t>
            </a:r>
            <a:r>
              <a:rPr lang="zh-CN" altLang="en-US" b="0" dirty="0"/>
              <a:t>循环主要用在需要满足一定条件为真，反复执行的情况。（死循环</a:t>
            </a:r>
            <a:r>
              <a:rPr lang="en-US" altLang="zh-CN" b="0" dirty="0"/>
              <a:t>+break </a:t>
            </a:r>
            <a:r>
              <a:rPr lang="zh-CN" altLang="en-US" b="0" dirty="0"/>
              <a:t>退出等情况。）</a:t>
            </a:r>
          </a:p>
          <a:p>
            <a:r>
              <a:rPr lang="zh-CN" altLang="en-US" b="0" dirty="0"/>
              <a:t>（</a:t>
            </a:r>
            <a:r>
              <a:rPr lang="en-US" altLang="zh-CN" b="0" dirty="0"/>
              <a:t>3</a:t>
            </a:r>
            <a:r>
              <a:rPr lang="zh-CN" altLang="en-US" b="0" dirty="0"/>
              <a:t>）部分情况下，</a:t>
            </a:r>
            <a:r>
              <a:rPr lang="en-US" altLang="zh-CN" b="0" dirty="0"/>
              <a:t>for </a:t>
            </a:r>
            <a:r>
              <a:rPr lang="zh-CN" altLang="en-US" b="0" dirty="0"/>
              <a:t>循环和 </a:t>
            </a:r>
            <a:r>
              <a:rPr lang="en-US" altLang="zh-CN" b="0" dirty="0"/>
              <a:t>while </a:t>
            </a:r>
            <a:r>
              <a:rPr lang="zh-CN" altLang="en-US" b="0" dirty="0"/>
              <a:t>循环可以互换使用。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0" dirty="0"/>
          </a:p>
          <a:p>
            <a:r>
              <a:rPr lang="zh-CN" altLang="en-US" b="0" dirty="0"/>
              <a:t>    虽然打印的结果是一样的，但是细细品味你会发现，他们执行的顺序和知道的条件是不同的。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0CCA1D-712F-41D7-892B-3B12CB133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075" y="3060398"/>
            <a:ext cx="718185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6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CPU</a:t>
            </a:r>
            <a:r>
              <a:rPr lang="zh-CN" altLang="en-US" dirty="0"/>
              <a:t>的架构与分类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1372275" y="1720840"/>
            <a:ext cx="9447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b="1" dirty="0">
              <a:solidFill>
                <a:srgbClr val="666666"/>
              </a:solidFill>
              <a:latin typeface="+mj-ea"/>
              <a:ea typeface="+mj-ea"/>
            </a:endParaRPr>
          </a:p>
          <a:p>
            <a:r>
              <a:rPr lang="zh-CN" altLang="en-US" dirty="0"/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21A0D9-F36F-4FF9-ADD8-FF6366A11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15" y="1598840"/>
            <a:ext cx="7831472" cy="436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62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条件语句和循环语句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886434" y="1299639"/>
            <a:ext cx="103314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666666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dirty="0"/>
              <a:t>5.</a:t>
            </a:r>
            <a:r>
              <a:rPr lang="zh-CN" altLang="en-US" dirty="0"/>
              <a:t> 嵌套循环：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0" dirty="0"/>
              <a:t> </a:t>
            </a:r>
            <a:r>
              <a:rPr lang="en-US" altLang="zh-CN" b="0" dirty="0"/>
              <a:t>for </a:t>
            </a:r>
            <a:r>
              <a:rPr lang="zh-CN" altLang="en-US" b="0" dirty="0"/>
              <a:t>循环嵌套语法：</a:t>
            </a:r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r>
              <a:rPr lang="en-US" altLang="zh-CN" b="0" dirty="0"/>
              <a:t>while</a:t>
            </a:r>
            <a:r>
              <a:rPr lang="zh-CN" altLang="en-US" b="0" dirty="0"/>
              <a:t>循环嵌套语法：</a:t>
            </a:r>
            <a:endParaRPr lang="en-US" altLang="zh-CN" b="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9A05B9-2A19-4AD1-9E0F-65ECAEBD6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128" y="2408290"/>
            <a:ext cx="7258050" cy="1257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90EE063-797A-4BA3-98FD-5182E5481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9128" y="4744363"/>
            <a:ext cx="731520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086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3368838" y="1178379"/>
            <a:ext cx="23339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art</a:t>
            </a:r>
            <a:endParaRPr lang="zh-CN" altLang="en-US" sz="44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extBox 22"/>
          <p:cNvSpPr txBox="1"/>
          <p:nvPr/>
        </p:nvSpPr>
        <p:spPr>
          <a:xfrm>
            <a:off x="5087873" y="1192198"/>
            <a:ext cx="12298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08</a:t>
            </a:r>
            <a:endParaRPr lang="zh-CN" altLang="en-US" sz="66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 flipV="1">
            <a:off x="3223967" y="2650411"/>
            <a:ext cx="5778631" cy="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cxnSpLocks/>
          </p:cNvCxnSpPr>
          <p:nvPr/>
        </p:nvCxnSpPr>
        <p:spPr>
          <a:xfrm>
            <a:off x="3223967" y="4815492"/>
            <a:ext cx="5882326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5"/>
          <p:cNvSpPr txBox="1"/>
          <p:nvPr/>
        </p:nvSpPr>
        <p:spPr>
          <a:xfrm>
            <a:off x="1576169" y="2997944"/>
            <a:ext cx="9177921" cy="1350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7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函 数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372184" y="1500481"/>
            <a:ext cx="627365" cy="532885"/>
            <a:chOff x="1979712" y="2065412"/>
            <a:chExt cx="2059245" cy="1872208"/>
          </a:xfrm>
        </p:grpSpPr>
        <p:sp>
          <p:nvSpPr>
            <p:cNvPr id="8" name="圆角矩形 7"/>
            <p:cNvSpPr/>
            <p:nvPr/>
          </p:nvSpPr>
          <p:spPr>
            <a:xfrm>
              <a:off x="1979712" y="2065412"/>
              <a:ext cx="2059245" cy="187220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823C1E"/>
                </a:solidFill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5914" y="2353444"/>
              <a:ext cx="1264590" cy="1319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859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函数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685192" y="1125592"/>
            <a:ext cx="1079076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666666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一、什么是函数？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        </a:t>
            </a:r>
            <a:r>
              <a:rPr lang="zh-CN" altLang="en-US" b="0" dirty="0"/>
              <a:t>函数就是组织好的，可重复使用的，用来实现单一，或相关联功能的代码段。</a:t>
            </a:r>
            <a:endParaRPr lang="en-US" altLang="zh-CN" b="0" dirty="0"/>
          </a:p>
          <a:p>
            <a:endParaRPr lang="en-US" altLang="zh-CN" b="0" dirty="0"/>
          </a:p>
          <a:p>
            <a:r>
              <a:rPr lang="zh-CN" altLang="en-US" dirty="0"/>
              <a:t>二、如何自定义函数？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0" dirty="0"/>
              <a:t>首先，了解一下函数的组成：</a:t>
            </a:r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r>
              <a:rPr lang="zh-CN" altLang="en-US" b="0" dirty="0"/>
              <a:t>所以自定义函数，基本有以下规则步骤：</a:t>
            </a:r>
            <a:endParaRPr lang="en-US" altLang="zh-CN" b="0" dirty="0"/>
          </a:p>
          <a:p>
            <a:endParaRPr lang="en-US" altLang="zh-CN" b="0" dirty="0"/>
          </a:p>
          <a:p>
            <a:r>
              <a:rPr lang="zh-CN" altLang="en-US" b="0" dirty="0"/>
              <a:t>（</a:t>
            </a:r>
            <a:r>
              <a:rPr lang="en-US" altLang="zh-CN" b="0" dirty="0"/>
              <a:t>1</a:t>
            </a:r>
            <a:r>
              <a:rPr lang="zh-CN" altLang="en-US" b="0" dirty="0"/>
              <a:t>）函数代码块以 </a:t>
            </a:r>
            <a:r>
              <a:rPr lang="en-US" altLang="zh-CN" b="0" dirty="0"/>
              <a:t>def </a:t>
            </a:r>
            <a:r>
              <a:rPr lang="zh-CN" altLang="en-US" b="0" dirty="0"/>
              <a:t>关键词开头，后接函数标识符名称和圆括号</a:t>
            </a:r>
            <a:r>
              <a:rPr lang="en-US" altLang="zh-CN" b="0" dirty="0"/>
              <a:t>() </a:t>
            </a:r>
          </a:p>
          <a:p>
            <a:r>
              <a:rPr lang="zh-CN" altLang="en-US" b="0" dirty="0"/>
              <a:t>（</a:t>
            </a:r>
            <a:r>
              <a:rPr lang="en-US" altLang="zh-CN" b="0" dirty="0"/>
              <a:t>2</a:t>
            </a:r>
            <a:r>
              <a:rPr lang="zh-CN" altLang="en-US" b="0" dirty="0"/>
              <a:t>）任何传入参数和自变量必须放在圆括号中间。圆括号之间可以用于定义参数 </a:t>
            </a:r>
          </a:p>
          <a:p>
            <a:r>
              <a:rPr lang="zh-CN" altLang="en-US" b="0" dirty="0"/>
              <a:t>（</a:t>
            </a:r>
            <a:r>
              <a:rPr lang="en-US" altLang="zh-CN" b="0" dirty="0"/>
              <a:t>3</a:t>
            </a:r>
            <a:r>
              <a:rPr lang="zh-CN" altLang="en-US" b="0" dirty="0"/>
              <a:t>）函数的第一行语句可以选择性地使用文档字符串（用于存放函数说明） </a:t>
            </a:r>
          </a:p>
          <a:p>
            <a:r>
              <a:rPr lang="zh-CN" altLang="en-US" b="0" dirty="0"/>
              <a:t>（</a:t>
            </a:r>
            <a:r>
              <a:rPr lang="en-US" altLang="zh-CN" b="0" dirty="0"/>
              <a:t>4</a:t>
            </a:r>
            <a:r>
              <a:rPr lang="zh-CN" altLang="en-US" b="0" dirty="0"/>
              <a:t>）函数内容以冒号起始，并且缩进 </a:t>
            </a:r>
          </a:p>
          <a:p>
            <a:r>
              <a:rPr lang="zh-CN" altLang="en-US" b="0" dirty="0"/>
              <a:t>（</a:t>
            </a:r>
            <a:r>
              <a:rPr lang="en-US" altLang="zh-CN" b="0" dirty="0"/>
              <a:t>5</a:t>
            </a:r>
            <a:r>
              <a:rPr lang="zh-CN" altLang="en-US" b="0" dirty="0"/>
              <a:t>）</a:t>
            </a:r>
            <a:r>
              <a:rPr lang="en-US" altLang="zh-CN" b="0" dirty="0"/>
              <a:t>return [</a:t>
            </a:r>
            <a:r>
              <a:rPr lang="zh-CN" altLang="en-US" b="0" dirty="0"/>
              <a:t>表达式</a:t>
            </a:r>
            <a:r>
              <a:rPr lang="en-US" altLang="zh-CN" b="0" dirty="0"/>
              <a:t>] </a:t>
            </a:r>
            <a:r>
              <a:rPr lang="zh-CN" altLang="en-US" b="0" dirty="0"/>
              <a:t>结束函数，选择性地返回一个值给调用方。不带表达式的 </a:t>
            </a:r>
            <a:r>
              <a:rPr lang="en-US" altLang="zh-CN" b="0" dirty="0"/>
              <a:t>return </a:t>
            </a:r>
            <a:r>
              <a:rPr lang="zh-CN" altLang="en-US" b="0" dirty="0"/>
              <a:t>相当于返回 </a:t>
            </a:r>
            <a:r>
              <a:rPr lang="en-US" altLang="zh-CN" b="0" dirty="0"/>
              <a:t>None</a:t>
            </a:r>
            <a:r>
              <a:rPr lang="zh-CN" altLang="en-US" b="0" dirty="0"/>
              <a:t>。</a:t>
            </a:r>
          </a:p>
          <a:p>
            <a:endParaRPr lang="en-US" altLang="zh-CN" b="0" dirty="0"/>
          </a:p>
          <a:p>
            <a:endParaRPr lang="en-US" altLang="zh-CN" b="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D20A63-9AC8-42A1-B43C-E59D127BE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025" y="3256722"/>
            <a:ext cx="721995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6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函数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693744" y="966311"/>
            <a:ext cx="10790761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666666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三、函数的参数：</a:t>
            </a:r>
            <a:endParaRPr lang="en-US" altLang="zh-CN" dirty="0"/>
          </a:p>
          <a:p>
            <a:r>
              <a:rPr lang="en-US" altLang="zh-CN" b="0" dirty="0"/>
              <a:t>       </a:t>
            </a:r>
            <a:r>
              <a:rPr lang="zh-CN" altLang="en-US" b="0" dirty="0"/>
              <a:t>主要的参数类型有：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默认参数、关键字参数（位置参数）、不定长参数。</a:t>
            </a:r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US" altLang="zh-CN" b="0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/>
              <a:t>1.</a:t>
            </a:r>
            <a:r>
              <a:rPr lang="zh-CN" altLang="en-US" dirty="0"/>
              <a:t>默认参数：</a:t>
            </a:r>
            <a:endParaRPr lang="en-US" altLang="zh-CN" dirty="0"/>
          </a:p>
          <a:p>
            <a:endParaRPr lang="en-US" altLang="zh-CN" b="0" dirty="0">
              <a:solidFill>
                <a:srgbClr val="24292E"/>
              </a:solidFill>
              <a:latin typeface="-apple-system"/>
            </a:endParaRPr>
          </a:p>
          <a:p>
            <a:endParaRPr lang="en-US" altLang="zh-CN" b="0" dirty="0">
              <a:solidFill>
                <a:srgbClr val="24292E"/>
              </a:solidFill>
              <a:latin typeface="-apple-system"/>
            </a:endParaRPr>
          </a:p>
          <a:p>
            <a:endParaRPr lang="en-US" altLang="zh-CN" b="0" dirty="0">
              <a:solidFill>
                <a:srgbClr val="24292E"/>
              </a:solidFill>
              <a:latin typeface="-apple-system"/>
            </a:endParaRPr>
          </a:p>
          <a:p>
            <a:endParaRPr lang="en-US" altLang="zh-CN" b="0" dirty="0">
              <a:solidFill>
                <a:srgbClr val="24292E"/>
              </a:solidFill>
              <a:latin typeface="-apple-system"/>
            </a:endParaRPr>
          </a:p>
          <a:p>
            <a:endParaRPr lang="en-US" altLang="zh-CN" b="0" dirty="0">
              <a:solidFill>
                <a:srgbClr val="24292E"/>
              </a:solidFill>
              <a:latin typeface="-apple-system"/>
            </a:endParaRPr>
          </a:p>
          <a:p>
            <a:endParaRPr lang="en-US" altLang="zh-CN" b="0" dirty="0">
              <a:solidFill>
                <a:srgbClr val="24292E"/>
              </a:solidFill>
              <a:latin typeface="-apple-system"/>
            </a:endParaRPr>
          </a:p>
          <a:p>
            <a:endParaRPr lang="en-US" altLang="zh-CN" b="0" dirty="0">
              <a:solidFill>
                <a:srgbClr val="24292E"/>
              </a:solidFill>
              <a:latin typeface="-apple-system"/>
            </a:endParaRPr>
          </a:p>
          <a:p>
            <a:endParaRPr lang="en-US" altLang="zh-CN" b="0" dirty="0">
              <a:solidFill>
                <a:srgbClr val="24292E"/>
              </a:solidFill>
              <a:latin typeface="-apple-system"/>
            </a:endParaRPr>
          </a:p>
          <a:p>
            <a:endParaRPr lang="en-US" altLang="zh-CN" b="0" dirty="0">
              <a:solidFill>
                <a:srgbClr val="24292E"/>
              </a:solidFill>
              <a:latin typeface="-apple-system"/>
            </a:endParaRPr>
          </a:p>
          <a:p>
            <a:endParaRPr lang="en-US" altLang="zh-CN" b="0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b="0" dirty="0"/>
              <a:t>       从输出结果可以看到，当设置了默认参数的时候，在调用函数的时候，不传该参数，就会使用默认值。</a:t>
            </a:r>
          </a:p>
          <a:p>
            <a:r>
              <a:rPr lang="zh-CN" altLang="en-US" b="0" dirty="0"/>
              <a:t>但是这里需要注意的一点是：只有在形参表末尾的那些参数可以有默认参数值，也就是说不能在声明函数形参的时候，先声明有默认值的形参而后声明没有默认值的形参。</a:t>
            </a:r>
          </a:p>
          <a:p>
            <a:r>
              <a:rPr lang="zh-CN" altLang="en-US" b="0" dirty="0"/>
              <a:t>      这是因为赋给形参的值是根据位置而赋值的。例如，</a:t>
            </a:r>
            <a:r>
              <a:rPr lang="en-US" altLang="zh-CN" b="0" dirty="0"/>
              <a:t>def </a:t>
            </a:r>
            <a:r>
              <a:rPr lang="en-US" altLang="zh-CN" b="0" dirty="0" err="1"/>
              <a:t>func</a:t>
            </a:r>
            <a:r>
              <a:rPr lang="en-US" altLang="zh-CN" b="0" dirty="0"/>
              <a:t>(a, b=1) </a:t>
            </a:r>
            <a:r>
              <a:rPr lang="zh-CN" altLang="en-US" b="0" dirty="0"/>
              <a:t>是有效的，但是 </a:t>
            </a:r>
            <a:r>
              <a:rPr lang="en-US" altLang="zh-CN" b="0" dirty="0"/>
              <a:t>def </a:t>
            </a:r>
            <a:r>
              <a:rPr lang="en-US" altLang="zh-CN" b="0" dirty="0" err="1"/>
              <a:t>func</a:t>
            </a:r>
            <a:r>
              <a:rPr lang="en-US" altLang="zh-CN" b="0" dirty="0"/>
              <a:t>(a=1, b) </a:t>
            </a:r>
            <a:r>
              <a:rPr lang="zh-CN" altLang="en-US" b="0" dirty="0"/>
              <a:t>是无效的。</a:t>
            </a:r>
            <a:endParaRPr lang="en-US" altLang="zh-CN" b="0" dirty="0"/>
          </a:p>
          <a:p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注意：</a:t>
            </a:r>
            <a:r>
              <a:rPr lang="zh-CN" altLang="en-US" b="0" dirty="0"/>
              <a:t>默认参数的值是不可变的对象，比如</a:t>
            </a:r>
            <a:r>
              <a:rPr lang="en-US" altLang="zh-CN" b="0" dirty="0"/>
              <a:t>None</a:t>
            </a:r>
            <a:r>
              <a:rPr lang="zh-CN" altLang="en-US" b="0" dirty="0"/>
              <a:t>、</a:t>
            </a:r>
            <a:r>
              <a:rPr lang="en-US" altLang="zh-CN" b="0" dirty="0"/>
              <a:t>True</a:t>
            </a:r>
            <a:r>
              <a:rPr lang="zh-CN" altLang="en-US" b="0" dirty="0"/>
              <a:t>、</a:t>
            </a:r>
            <a:r>
              <a:rPr lang="en-US" altLang="zh-CN" b="0" dirty="0"/>
              <a:t>False</a:t>
            </a:r>
            <a:r>
              <a:rPr lang="zh-CN" altLang="en-US" b="0" dirty="0"/>
              <a:t>、数字或字符串。</a:t>
            </a:r>
          </a:p>
          <a:p>
            <a:endParaRPr lang="en-US" altLang="zh-CN" b="0" dirty="0"/>
          </a:p>
          <a:p>
            <a:endParaRPr lang="en-US" altLang="zh-CN" b="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EDE2BD-935D-42AD-9CE2-BDADCF729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148525"/>
            <a:ext cx="5668039" cy="2560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5BBC358-B61F-4128-BE68-95BBCC433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0" y="2808106"/>
            <a:ext cx="335280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8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函数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716047" y="824782"/>
            <a:ext cx="1079076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666666"/>
                </a:solidFill>
                <a:latin typeface="+mj-ea"/>
                <a:ea typeface="+mj-ea"/>
              </a:defRPr>
            </a:lvl1pPr>
          </a:lstStyle>
          <a:p>
            <a:endParaRPr lang="en-US" altLang="zh-CN" b="0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/>
              <a:t>2.</a:t>
            </a:r>
            <a:r>
              <a:rPr lang="zh-CN" altLang="en-US" dirty="0"/>
              <a:t>关键字参数（位置参数）：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0" dirty="0"/>
              <a:t>      一般情况下，我们需要给函数传参的时候，是要按顺序来的，如果不对应顺序，就会传错值。</a:t>
            </a:r>
          </a:p>
          <a:p>
            <a:r>
              <a:rPr lang="zh-CN" altLang="en-US" b="0" dirty="0"/>
              <a:t>      不过在 </a:t>
            </a:r>
            <a:r>
              <a:rPr lang="en-US" altLang="zh-CN" b="0" dirty="0"/>
              <a:t>Python </a:t>
            </a:r>
            <a:r>
              <a:rPr lang="zh-CN" altLang="en-US" b="0" dirty="0"/>
              <a:t>中，可以通过参数名来给函数传递参数，而不用关心参数列表定义时的顺序，这被称之为关键字参数。</a:t>
            </a:r>
            <a:endParaRPr lang="en-US" altLang="zh-CN" b="0" dirty="0"/>
          </a:p>
          <a:p>
            <a:endParaRPr lang="zh-CN" altLang="en-US" b="0" dirty="0"/>
          </a:p>
          <a:p>
            <a:r>
              <a:rPr lang="zh-CN" altLang="en-US" b="0" dirty="0"/>
              <a:t>使用关键参数有两个优势 ：</a:t>
            </a:r>
            <a:endParaRPr lang="en-US" altLang="zh-CN" b="0" dirty="0"/>
          </a:p>
          <a:p>
            <a:endParaRPr lang="zh-CN" altLang="en-US" b="0" dirty="0"/>
          </a:p>
          <a:p>
            <a:r>
              <a:rPr lang="zh-CN" altLang="en-US" b="0" dirty="0"/>
              <a:t>由于我们不必担心参数的顺序，使用函数变得更加简单了。</a:t>
            </a:r>
          </a:p>
          <a:p>
            <a:r>
              <a:rPr lang="zh-CN" altLang="en-US" b="0" dirty="0"/>
              <a:t>假设其他参数都有默认值，我们可以只给我们想要的那些参数赋值。</a:t>
            </a:r>
          </a:p>
          <a:p>
            <a:endParaRPr lang="en-US" altLang="zh-CN" dirty="0"/>
          </a:p>
          <a:p>
            <a:endParaRPr lang="en-US" altLang="zh-CN" b="0" dirty="0">
              <a:solidFill>
                <a:srgbClr val="24292E"/>
              </a:solidFill>
              <a:latin typeface="-apple-system"/>
            </a:endParaRPr>
          </a:p>
          <a:p>
            <a:endParaRPr lang="en-US" altLang="zh-CN" b="0" dirty="0"/>
          </a:p>
          <a:p>
            <a:endParaRPr lang="en-US" altLang="zh-CN" b="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A9516A-D896-4931-8C32-C7817566D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926" y="4087267"/>
            <a:ext cx="5735002" cy="252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1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函数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711887" y="1157926"/>
            <a:ext cx="107682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666666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dirty="0"/>
              <a:t>3.</a:t>
            </a:r>
            <a:r>
              <a:rPr lang="zh-CN" altLang="en-US" dirty="0"/>
              <a:t>不定长参数：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b="0" dirty="0"/>
              <a:t>      Python </a:t>
            </a:r>
            <a:r>
              <a:rPr lang="zh-CN" altLang="en-US" b="0" dirty="0"/>
              <a:t>提供了一种元组的方式来接受没有直接定义的参数。这种方式在参数前边加星号 * 。</a:t>
            </a:r>
          </a:p>
          <a:p>
            <a:r>
              <a:rPr lang="zh-CN" altLang="en-US" b="0" dirty="0"/>
              <a:t>如果在函数调用时没有指定参数，它就是一个空元组。我们也可以不向函数传递未命名的变量。</a:t>
            </a:r>
          </a:p>
          <a:p>
            <a:endParaRPr lang="en-US" altLang="zh-CN" b="0" dirty="0"/>
          </a:p>
          <a:p>
            <a:endParaRPr lang="en-US" altLang="zh-CN" b="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14B49B-CEBA-46A2-A37B-294AA93C5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124" y="2469374"/>
            <a:ext cx="7143750" cy="29527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D6D0DE2-0988-4804-8DC3-005E88944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6287" y="5931974"/>
            <a:ext cx="730567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00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函数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711887" y="1157926"/>
            <a:ext cx="1076822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666666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dirty="0"/>
              <a:t>4.</a:t>
            </a:r>
            <a:r>
              <a:rPr lang="zh-CN" altLang="en-US" dirty="0"/>
              <a:t>只接受关键字参数：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0" dirty="0"/>
              <a:t>      很多情况下，使用强制关键字参数会比使用位置参数表意更加清晰，程序也更加具有可读性。使用强制关键字参数也会比使用 **</a:t>
            </a:r>
            <a:r>
              <a:rPr lang="en-US" altLang="zh-CN" b="0" dirty="0"/>
              <a:t>kw </a:t>
            </a:r>
            <a:r>
              <a:rPr lang="zh-CN" altLang="en-US" b="0" dirty="0"/>
              <a:t>参数更好且强制关键字参数在一些更高级场合同样也很有用。</a:t>
            </a:r>
            <a:endParaRPr lang="en-US" altLang="zh-CN" b="0" dirty="0"/>
          </a:p>
          <a:p>
            <a:endParaRPr lang="en-US" altLang="zh-CN" b="0" dirty="0"/>
          </a:p>
          <a:p>
            <a:r>
              <a:rPr lang="zh-CN" altLang="en-US" b="0" dirty="0"/>
              <a:t>     将强制关键字参数放到某个*参数或者单个*后面就能达到这种效果</a:t>
            </a:r>
            <a:r>
              <a:rPr lang="en-US" altLang="zh-CN" b="0" dirty="0"/>
              <a:t>,</a:t>
            </a:r>
            <a:r>
              <a:rPr lang="zh-CN" altLang="en-US" b="0" dirty="0"/>
              <a:t>比如：</a:t>
            </a:r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r>
              <a:rPr lang="zh-CN" altLang="en-US" b="0" dirty="0"/>
              <a:t>      通过例子可以看，如果 </a:t>
            </a:r>
            <a:r>
              <a:rPr lang="en-US" altLang="zh-CN" b="0" dirty="0"/>
              <a:t>age , sex </a:t>
            </a:r>
            <a:r>
              <a:rPr lang="zh-CN" altLang="en-US" b="0" dirty="0"/>
              <a:t>不使用关键字参数是会报错的。</a:t>
            </a:r>
            <a:endParaRPr lang="en-US" altLang="zh-CN" b="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EAE411-EF5A-4F97-A7CC-C801D0F17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2960248"/>
            <a:ext cx="7044690" cy="300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2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函数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711887" y="1157926"/>
            <a:ext cx="1076822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666666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四、函数传值问题：</a:t>
            </a:r>
            <a:endParaRPr lang="en-US" altLang="zh-CN" dirty="0"/>
          </a:p>
          <a:p>
            <a:endParaRPr lang="en-US" altLang="zh-CN" dirty="0"/>
          </a:p>
          <a:p>
            <a:pPr algn="l"/>
            <a:r>
              <a:rPr lang="zh-CN" altLang="en-US" b="1" i="0" u="none" strike="noStrike" dirty="0">
                <a:solidFill>
                  <a:srgbClr val="24292E"/>
                </a:solidFill>
                <a:effectLst/>
                <a:latin typeface="-apple-system"/>
              </a:rPr>
              <a:t>不可更改的类型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：类似 </a:t>
            </a:r>
            <a:r>
              <a:rPr lang="en-US" altLang="zh-CN" b="0" i="0" u="none" strike="noStrike" dirty="0" err="1">
                <a:solidFill>
                  <a:srgbClr val="24292E"/>
                </a:solidFill>
                <a:effectLst/>
                <a:latin typeface="-apple-system"/>
              </a:rPr>
              <a:t>c++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的值传递，如 整数、字符串、元组。如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fun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（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a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），传递的只是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a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的值，没有影响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a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对象本身。比如在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fun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（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a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）内部修改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a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的值，只是修改另一个复制的对象，不会影响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a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本身。</a:t>
            </a:r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/>
            <a:endParaRPr lang="zh-CN" altLang="en-US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/>
            <a:r>
              <a:rPr lang="zh-CN" altLang="en-US" b="1" i="0" u="none" strike="noStrike" dirty="0">
                <a:solidFill>
                  <a:srgbClr val="24292E"/>
                </a:solidFill>
                <a:effectLst/>
                <a:latin typeface="-apple-system"/>
              </a:rPr>
              <a:t>可更改的类型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：类似 </a:t>
            </a:r>
            <a:r>
              <a:rPr lang="en-US" altLang="zh-CN" b="0" i="0" u="none" strike="noStrike" dirty="0" err="1">
                <a:solidFill>
                  <a:srgbClr val="24292E"/>
                </a:solidFill>
                <a:effectLst/>
                <a:latin typeface="-apple-system"/>
              </a:rPr>
              <a:t>c++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的引用传递，如 列表，字典。如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fun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（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a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），则是将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a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真正的传过去，修改后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fun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外部的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a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也会受影响。</a:t>
            </a:r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pPr algn="l"/>
            <a:endParaRPr lang="en-US" altLang="zh-CN" b="0" dirty="0">
              <a:solidFill>
                <a:srgbClr val="24292E"/>
              </a:solidFill>
              <a:latin typeface="-apple-system"/>
            </a:endParaRPr>
          </a:p>
          <a:p>
            <a:pPr algn="l"/>
            <a:r>
              <a:rPr lang="zh-CN" altLang="en-US" i="0" u="none" strike="noStrike" dirty="0">
                <a:solidFill>
                  <a:srgbClr val="24292E"/>
                </a:solidFill>
                <a:effectLst/>
                <a:latin typeface="-apple-system"/>
              </a:rPr>
              <a:t>五、匿名函数：</a:t>
            </a:r>
          </a:p>
          <a:p>
            <a:r>
              <a:rPr lang="en-US" altLang="zh-CN" dirty="0"/>
              <a:t>      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python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使用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lambda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来创建匿名函数，也就是不再使用 </a:t>
            </a:r>
            <a:r>
              <a:rPr lang="en-US" altLang="zh-CN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def </a:t>
            </a:r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语句这样标准的形式定义一个函数。</a:t>
            </a:r>
            <a:endParaRPr lang="en-US" altLang="zh-CN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US" altLang="zh-CN" b="0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b="0" dirty="0">
                <a:solidFill>
                  <a:srgbClr val="24292E"/>
                </a:solidFill>
                <a:latin typeface="-apple-system"/>
              </a:rPr>
              <a:t>基本语法：</a:t>
            </a:r>
            <a:endParaRPr lang="en-US" altLang="zh-CN" b="0" dirty="0">
              <a:solidFill>
                <a:srgbClr val="24292E"/>
              </a:solidFill>
              <a:latin typeface="-apple-system"/>
            </a:endParaRPr>
          </a:p>
          <a:p>
            <a:endParaRPr lang="en-US" altLang="zh-CN" b="0" dirty="0">
              <a:solidFill>
                <a:srgbClr val="24292E"/>
              </a:solidFill>
              <a:latin typeface="-apple-system"/>
            </a:endParaRPr>
          </a:p>
          <a:p>
            <a:endParaRPr lang="en-US" altLang="zh-CN" b="0" dirty="0">
              <a:solidFill>
                <a:srgbClr val="24292E"/>
              </a:solidFill>
              <a:latin typeface="-apple-system"/>
            </a:endParaRPr>
          </a:p>
          <a:p>
            <a:endParaRPr lang="en-US" altLang="zh-CN" b="0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注意：</a:t>
            </a:r>
            <a:r>
              <a:rPr lang="zh-CN" altLang="en-US" b="0" dirty="0">
                <a:solidFill>
                  <a:srgbClr val="24292E"/>
                </a:solidFill>
                <a:latin typeface="-apple-system"/>
              </a:rPr>
              <a:t>尽管 </a:t>
            </a:r>
            <a:r>
              <a:rPr lang="en-US" altLang="zh-CN" b="0" dirty="0">
                <a:solidFill>
                  <a:srgbClr val="24292E"/>
                </a:solidFill>
                <a:latin typeface="-apple-system"/>
              </a:rPr>
              <a:t>lambda </a:t>
            </a:r>
            <a:r>
              <a:rPr lang="zh-CN" altLang="en-US" b="0" dirty="0">
                <a:solidFill>
                  <a:srgbClr val="24292E"/>
                </a:solidFill>
                <a:latin typeface="-apple-system"/>
              </a:rPr>
              <a:t>表达式允许你定义简单函数，但是它的使用是有限制的。 只能指定单个表达式，它的值就是最后的返回值。也就是说不能包含其他的语言特性了， 包括多个语句、条件表达式、迭代以及异常处理等等。</a:t>
            </a:r>
            <a:endParaRPr lang="en-US" altLang="zh-CN" b="0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F8A7C5-F14A-4A47-A7ED-5F34F3E93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040" y="4561174"/>
            <a:ext cx="713422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92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3368838" y="1178379"/>
            <a:ext cx="23339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art</a:t>
            </a:r>
            <a:endParaRPr lang="zh-CN" altLang="en-US" sz="44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extBox 22"/>
          <p:cNvSpPr txBox="1"/>
          <p:nvPr/>
        </p:nvSpPr>
        <p:spPr>
          <a:xfrm>
            <a:off x="5087873" y="1192198"/>
            <a:ext cx="12298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09</a:t>
            </a:r>
            <a:endParaRPr lang="zh-CN" altLang="en-US" sz="66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" name="直接连接符 3"/>
          <p:cNvCxnSpPr>
            <a:cxnSpLocks/>
          </p:cNvCxnSpPr>
          <p:nvPr/>
        </p:nvCxnSpPr>
        <p:spPr>
          <a:xfrm flipV="1">
            <a:off x="3223967" y="2650411"/>
            <a:ext cx="5778631" cy="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cxnSpLocks/>
          </p:cNvCxnSpPr>
          <p:nvPr/>
        </p:nvCxnSpPr>
        <p:spPr>
          <a:xfrm>
            <a:off x="3223967" y="4815492"/>
            <a:ext cx="5882326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5"/>
          <p:cNvSpPr txBox="1"/>
          <p:nvPr/>
        </p:nvSpPr>
        <p:spPr>
          <a:xfrm>
            <a:off x="1576169" y="2997944"/>
            <a:ext cx="9177921" cy="1350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7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迭代器和生成器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372184" y="1500481"/>
            <a:ext cx="627365" cy="532885"/>
            <a:chOff x="1979712" y="2065412"/>
            <a:chExt cx="2059245" cy="1872208"/>
          </a:xfrm>
        </p:grpSpPr>
        <p:sp>
          <p:nvSpPr>
            <p:cNvPr id="8" name="圆角矩形 7"/>
            <p:cNvSpPr/>
            <p:nvPr/>
          </p:nvSpPr>
          <p:spPr>
            <a:xfrm>
              <a:off x="1979712" y="2065412"/>
              <a:ext cx="2059245" cy="187220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823C1E"/>
                </a:solidFill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5914" y="2353444"/>
              <a:ext cx="1264590" cy="1319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465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960353" y="319050"/>
            <a:ext cx="10515600" cy="50573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迭代器和生成器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114" y="237536"/>
            <a:ext cx="586740" cy="586740"/>
            <a:chOff x="1679" y="6488"/>
            <a:chExt cx="1160" cy="1160"/>
          </a:xfrm>
        </p:grpSpPr>
        <p:sp>
          <p:nvSpPr>
            <p:cNvPr id="29" name="椭圆 28"/>
            <p:cNvSpPr/>
            <p:nvPr/>
          </p:nvSpPr>
          <p:spPr>
            <a:xfrm>
              <a:off x="1679" y="6488"/>
              <a:ext cx="1161" cy="1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1936" y="6619"/>
              <a:ext cx="617" cy="89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solidFill>
              <a:srgbClr val="44546A"/>
            </a:solidFill>
            <a:ln w="9525">
              <a:noFill/>
              <a:rou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D133190-3E2C-4EFA-BB02-5C0898A24E1D}"/>
              </a:ext>
            </a:extLst>
          </p:cNvPr>
          <p:cNvCxnSpPr>
            <a:cxnSpLocks/>
          </p:cNvCxnSpPr>
          <p:nvPr/>
        </p:nvCxnSpPr>
        <p:spPr>
          <a:xfrm>
            <a:off x="960353" y="895546"/>
            <a:ext cx="1025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39434B9-305F-4BC1-82F9-359F6200B0D1}"/>
              </a:ext>
            </a:extLst>
          </p:cNvPr>
          <p:cNvSpPr txBox="1"/>
          <p:nvPr/>
        </p:nvSpPr>
        <p:spPr>
          <a:xfrm>
            <a:off x="711887" y="966311"/>
            <a:ext cx="107682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666666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b="0" dirty="0"/>
              <a:t>一</a:t>
            </a:r>
            <a:r>
              <a:rPr lang="zh-CN" altLang="en-US" dirty="0"/>
              <a:t>、迭代：</a:t>
            </a:r>
            <a:endParaRPr lang="en-US" altLang="zh-CN" dirty="0"/>
          </a:p>
          <a:p>
            <a:r>
              <a:rPr lang="zh-CN" altLang="en-US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       </a:t>
            </a:r>
            <a:r>
              <a:rPr lang="zh-CN" altLang="en-US" b="0" dirty="0"/>
              <a:t>迭代是 </a:t>
            </a:r>
            <a:r>
              <a:rPr lang="en-US" altLang="zh-CN" b="0" dirty="0"/>
              <a:t>Python </a:t>
            </a:r>
            <a:r>
              <a:rPr lang="zh-CN" altLang="en-US" b="0" dirty="0"/>
              <a:t>最强大的功能之一，是访问集合元素的一种方式。在 </a:t>
            </a:r>
            <a:r>
              <a:rPr lang="en-US" altLang="zh-CN" b="0" dirty="0"/>
              <a:t>Python </a:t>
            </a:r>
            <a:r>
              <a:rPr lang="zh-CN" altLang="en-US" b="0" dirty="0"/>
              <a:t>中，给定一个 </a:t>
            </a:r>
            <a:r>
              <a:rPr lang="en-US" altLang="zh-CN" b="0" dirty="0"/>
              <a:t>list </a:t>
            </a:r>
            <a:r>
              <a:rPr lang="zh-CN" altLang="en-US" b="0" dirty="0"/>
              <a:t>或 </a:t>
            </a:r>
            <a:r>
              <a:rPr lang="en-US" altLang="zh-CN" b="0" dirty="0"/>
              <a:t>tuple</a:t>
            </a:r>
            <a:r>
              <a:rPr lang="zh-CN" altLang="en-US" b="0" dirty="0"/>
              <a:t>，我们可以通过 </a:t>
            </a:r>
            <a:r>
              <a:rPr lang="en-US" altLang="zh-CN" b="0" dirty="0"/>
              <a:t>for </a:t>
            </a:r>
            <a:r>
              <a:rPr lang="zh-CN" altLang="en-US" b="0" dirty="0"/>
              <a:t>循环来遍历这个 </a:t>
            </a:r>
            <a:r>
              <a:rPr lang="en-US" altLang="zh-CN" b="0" dirty="0"/>
              <a:t>list </a:t>
            </a:r>
            <a:r>
              <a:rPr lang="zh-CN" altLang="en-US" b="0" dirty="0"/>
              <a:t>或 </a:t>
            </a:r>
            <a:r>
              <a:rPr lang="en-US" altLang="zh-CN" b="0" dirty="0"/>
              <a:t>tuple </a:t>
            </a:r>
            <a:r>
              <a:rPr lang="zh-CN" altLang="en-US" b="0" dirty="0"/>
              <a:t>，这种遍历就是迭代。只要是可迭代的对象，无论有没有下标，都是可以迭代的。</a:t>
            </a:r>
            <a:endParaRPr lang="en-US" altLang="zh-CN" b="0" dirty="0"/>
          </a:p>
          <a:p>
            <a:endParaRPr lang="en-US" altLang="zh-CN" b="0" dirty="0"/>
          </a:p>
          <a:p>
            <a:r>
              <a:rPr lang="zh-CN" altLang="en-US" b="0" dirty="0"/>
              <a:t>例如：                                                                           输出结果：</a:t>
            </a:r>
          </a:p>
          <a:p>
            <a:endParaRPr lang="en-US" altLang="zh-CN" dirty="0"/>
          </a:p>
          <a:p>
            <a:endParaRPr lang="en-US" altLang="zh-CN" b="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EF31DA-81CD-4FEB-9154-698ED6AA6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F3282-55A7-4F51-A967-9C678DABD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BBFAB81-8243-4881-B50F-D60C0BCAE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098" y="2353815"/>
            <a:ext cx="4006238" cy="429492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A8E694D-87E1-4F1A-8623-11A78DB4B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5942" y="2747962"/>
            <a:ext cx="340042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中新金桥">
  <a:themeElements>
    <a:clrScheme name="自定义 8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546A"/>
      </a:accent1>
      <a:accent2>
        <a:srgbClr val="8496B0"/>
      </a:accent2>
      <a:accent3>
        <a:srgbClr val="44546A"/>
      </a:accent3>
      <a:accent4>
        <a:srgbClr val="8496B0"/>
      </a:accent4>
      <a:accent5>
        <a:srgbClr val="44546A"/>
      </a:accent5>
      <a:accent6>
        <a:srgbClr val="8496B0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80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546A"/>
    </a:accent1>
    <a:accent2>
      <a:srgbClr val="8496B0"/>
    </a:accent2>
    <a:accent3>
      <a:srgbClr val="44546A"/>
    </a:accent3>
    <a:accent4>
      <a:srgbClr val="8496B0"/>
    </a:accent4>
    <a:accent5>
      <a:srgbClr val="44546A"/>
    </a:accent5>
    <a:accent6>
      <a:srgbClr val="8496B0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自定义 80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546A"/>
    </a:accent1>
    <a:accent2>
      <a:srgbClr val="8496B0"/>
    </a:accent2>
    <a:accent3>
      <a:srgbClr val="44546A"/>
    </a:accent3>
    <a:accent4>
      <a:srgbClr val="8496B0"/>
    </a:accent4>
    <a:accent5>
      <a:srgbClr val="44546A"/>
    </a:accent5>
    <a:accent6>
      <a:srgbClr val="8496B0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15367</Words>
  <Application>Microsoft Office PowerPoint</Application>
  <PresentationFormat>宽屏</PresentationFormat>
  <Paragraphs>3554</Paragraphs>
  <Slides>206</Slides>
  <Notes>206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206</vt:i4>
      </vt:variant>
    </vt:vector>
  </HeadingPairs>
  <TitlesOfParts>
    <vt:vector size="214" baseType="lpstr">
      <vt:lpstr>-apple-system</vt:lpstr>
      <vt:lpstr>Arial Unicode MS</vt:lpstr>
      <vt:lpstr>Helvetica Neue</vt:lpstr>
      <vt:lpstr>微软雅黑</vt:lpstr>
      <vt:lpstr>Arial</vt:lpstr>
      <vt:lpstr>Arial Black</vt:lpstr>
      <vt:lpstr>Calibri</vt:lpstr>
      <vt:lpstr>中新金桥</vt:lpstr>
      <vt:lpstr>PowerPoint 演示文稿</vt:lpstr>
      <vt:lpstr>PowerPoint 演示文稿</vt:lpstr>
      <vt:lpstr>Python概述</vt:lpstr>
      <vt:lpstr>Python和其他编程语言的比较</vt:lpstr>
      <vt:lpstr>Python和其他编程语言的比较</vt:lpstr>
      <vt:lpstr>CPU的架构与分类</vt:lpstr>
      <vt:lpstr>CPU的架构与分类</vt:lpstr>
      <vt:lpstr>CPU的架构与分类</vt:lpstr>
      <vt:lpstr>CPU的架构与分类</vt:lpstr>
      <vt:lpstr>CPU的架构与分类</vt:lpstr>
      <vt:lpstr>CPU的架构与分类</vt:lpstr>
      <vt:lpstr>CPU的架构与分类</vt:lpstr>
      <vt:lpstr>CPU的架构与分类</vt:lpstr>
      <vt:lpstr>CPU的架构与分类</vt:lpstr>
      <vt:lpstr>CPU的架构与分类</vt:lpstr>
      <vt:lpstr>Python的优点</vt:lpstr>
      <vt:lpstr>Python的优点</vt:lpstr>
      <vt:lpstr>Python的优点</vt:lpstr>
      <vt:lpstr>Python的缺点</vt:lpstr>
      <vt:lpstr>Python和C++的对比</vt:lpstr>
      <vt:lpstr>Python和C++的对比</vt:lpstr>
      <vt:lpstr>网络编程介绍</vt:lpstr>
      <vt:lpstr>网络通信协议</vt:lpstr>
      <vt:lpstr>IP地址</vt:lpstr>
      <vt:lpstr>PowerPoint 演示文稿</vt:lpstr>
      <vt:lpstr>简明概述</vt:lpstr>
      <vt:lpstr>简明概述</vt:lpstr>
      <vt:lpstr>简明概述</vt:lpstr>
      <vt:lpstr>简明概述</vt:lpstr>
      <vt:lpstr>简明概述</vt:lpstr>
      <vt:lpstr>简明概述</vt:lpstr>
      <vt:lpstr>简明概述</vt:lpstr>
      <vt:lpstr>简明概述</vt:lpstr>
      <vt:lpstr>简明概述</vt:lpstr>
      <vt:lpstr>简明概述</vt:lpstr>
      <vt:lpstr>PowerPoint 演示文稿</vt:lpstr>
      <vt:lpstr>Python的运行环境</vt:lpstr>
      <vt:lpstr>Python的运行环境</vt:lpstr>
      <vt:lpstr>Python的运行环境</vt:lpstr>
      <vt:lpstr>第一个Python程序</vt:lpstr>
      <vt:lpstr>第一个Python程序</vt:lpstr>
      <vt:lpstr>PowerPoint 演示文稿</vt:lpstr>
      <vt:lpstr>基本数据类型和变量</vt:lpstr>
      <vt:lpstr>基本数据类型和变量</vt:lpstr>
      <vt:lpstr>基本数据类型和变量</vt:lpstr>
      <vt:lpstr>基本数据类型和变量</vt:lpstr>
      <vt:lpstr>基本数据类型和变量</vt:lpstr>
      <vt:lpstr>基本数据类型和变量</vt:lpstr>
      <vt:lpstr>基本数据类型和变量</vt:lpstr>
      <vt:lpstr>基本数据类型和变量</vt:lpstr>
      <vt:lpstr>基本数据类型和变量</vt:lpstr>
      <vt:lpstr>基本数据类型和变量</vt:lpstr>
      <vt:lpstr>基本数据类型和变量</vt:lpstr>
      <vt:lpstr>基本数据类型和变量</vt:lpstr>
      <vt:lpstr>PowerPoint 演示文稿</vt:lpstr>
      <vt:lpstr>List 和 Tuple</vt:lpstr>
      <vt:lpstr>List 和 Tuple</vt:lpstr>
      <vt:lpstr>List 和 Tuple</vt:lpstr>
      <vt:lpstr>List 和 Tuple</vt:lpstr>
      <vt:lpstr>List 和 Tuple</vt:lpstr>
      <vt:lpstr>List 和 Tuple</vt:lpstr>
      <vt:lpstr>List 和 Tuple</vt:lpstr>
      <vt:lpstr>List 和 Tuple</vt:lpstr>
      <vt:lpstr>List 和 Tuple</vt:lpstr>
      <vt:lpstr>List 和 Tuple</vt:lpstr>
      <vt:lpstr>List 和 Tuple</vt:lpstr>
      <vt:lpstr>List 和 Tuple</vt:lpstr>
      <vt:lpstr>List 和 Tuple</vt:lpstr>
      <vt:lpstr>List 和 Tuple</vt:lpstr>
      <vt:lpstr>PowerPoint 演示文稿</vt:lpstr>
      <vt:lpstr>Dic 和 Set</vt:lpstr>
      <vt:lpstr>Dic 和 Set</vt:lpstr>
      <vt:lpstr>Dic 和 Set</vt:lpstr>
      <vt:lpstr>Dic 和 Set</vt:lpstr>
      <vt:lpstr>Dic 和 Set</vt:lpstr>
      <vt:lpstr>Dic 和 Set</vt:lpstr>
      <vt:lpstr>Dic 和 Set</vt:lpstr>
      <vt:lpstr>Dic 和 Set</vt:lpstr>
      <vt:lpstr>Dic 和 Set</vt:lpstr>
      <vt:lpstr>Dic 和 Set</vt:lpstr>
      <vt:lpstr>PowerPoint 演示文稿</vt:lpstr>
      <vt:lpstr>条件语句和循环语句</vt:lpstr>
      <vt:lpstr>条件语句和循环语句</vt:lpstr>
      <vt:lpstr>条件语句和循环语句</vt:lpstr>
      <vt:lpstr>条件语句和循环语句</vt:lpstr>
      <vt:lpstr>条件语句和循环语句</vt:lpstr>
      <vt:lpstr>条件语句和循环语句</vt:lpstr>
      <vt:lpstr>条件语句和循环语句</vt:lpstr>
      <vt:lpstr>条件语句和循环语句</vt:lpstr>
      <vt:lpstr>条件语句和循环语句</vt:lpstr>
      <vt:lpstr>PowerPoint 演示文稿</vt:lpstr>
      <vt:lpstr>函数</vt:lpstr>
      <vt:lpstr>函数</vt:lpstr>
      <vt:lpstr>函数</vt:lpstr>
      <vt:lpstr>函数</vt:lpstr>
      <vt:lpstr>函数</vt:lpstr>
      <vt:lpstr>函数</vt:lpstr>
      <vt:lpstr>PowerPoint 演示文稿</vt:lpstr>
      <vt:lpstr>迭代器和生成器</vt:lpstr>
      <vt:lpstr>迭代器和生成器</vt:lpstr>
      <vt:lpstr>迭代器和生成器</vt:lpstr>
      <vt:lpstr>迭代器和生成器</vt:lpstr>
      <vt:lpstr>迭代器和生成器</vt:lpstr>
      <vt:lpstr>迭代器和生成器</vt:lpstr>
      <vt:lpstr>迭代器和生成器</vt:lpstr>
      <vt:lpstr>迭代器和生成器</vt:lpstr>
      <vt:lpstr>迭代器和生成器</vt:lpstr>
      <vt:lpstr>迭代器和生成器</vt:lpstr>
      <vt:lpstr>PowerPoint 演示文稿</vt:lpstr>
      <vt:lpstr>面向对象</vt:lpstr>
      <vt:lpstr>面向对象</vt:lpstr>
      <vt:lpstr>面向对象</vt:lpstr>
      <vt:lpstr>面向对象</vt:lpstr>
      <vt:lpstr>面向对象</vt:lpstr>
      <vt:lpstr>面向对象</vt:lpstr>
      <vt:lpstr>面向对象</vt:lpstr>
      <vt:lpstr>面向对象</vt:lpstr>
      <vt:lpstr>面向对象</vt:lpstr>
      <vt:lpstr>面向对象</vt:lpstr>
      <vt:lpstr>面向对象</vt:lpstr>
      <vt:lpstr>面向对象</vt:lpstr>
      <vt:lpstr>面向对象</vt:lpstr>
      <vt:lpstr>面向对象</vt:lpstr>
      <vt:lpstr>面向对象</vt:lpstr>
      <vt:lpstr>面向对象</vt:lpstr>
      <vt:lpstr>面向对象</vt:lpstr>
      <vt:lpstr>面向对象</vt:lpstr>
      <vt:lpstr>面向对象</vt:lpstr>
      <vt:lpstr>面向对象</vt:lpstr>
      <vt:lpstr>面向对象</vt:lpstr>
      <vt:lpstr>面向对象</vt:lpstr>
      <vt:lpstr>PowerPoint 演示文稿</vt:lpstr>
      <vt:lpstr>模块与包</vt:lpstr>
      <vt:lpstr>模块与包</vt:lpstr>
      <vt:lpstr>模块与包</vt:lpstr>
      <vt:lpstr>模块与包</vt:lpstr>
      <vt:lpstr>模块与包</vt:lpstr>
      <vt:lpstr>模块与包</vt:lpstr>
      <vt:lpstr>模块与包</vt:lpstr>
      <vt:lpstr>模块与包</vt:lpstr>
      <vt:lpstr>模块与包</vt:lpstr>
      <vt:lpstr>模块与包</vt:lpstr>
      <vt:lpstr>PowerPoint 演示文稿</vt:lpstr>
      <vt:lpstr>Python的Magic Method</vt:lpstr>
      <vt:lpstr>Python的Magic Method</vt:lpstr>
      <vt:lpstr>Python的Magic Method</vt:lpstr>
      <vt:lpstr>Python的Magic Method</vt:lpstr>
      <vt:lpstr>Python的Magic Method</vt:lpstr>
      <vt:lpstr>Python的Magic Method</vt:lpstr>
      <vt:lpstr>Python的Magic Method</vt:lpstr>
      <vt:lpstr>Python的Magic Method</vt:lpstr>
      <vt:lpstr>Python的Magic Method</vt:lpstr>
      <vt:lpstr>Python的Magic Method</vt:lpstr>
      <vt:lpstr>PowerPoint 演示文稿</vt:lpstr>
      <vt:lpstr>枚举类</vt:lpstr>
      <vt:lpstr>枚举类</vt:lpstr>
      <vt:lpstr>枚举类</vt:lpstr>
      <vt:lpstr>枚举类</vt:lpstr>
      <vt:lpstr>枚举类</vt:lpstr>
      <vt:lpstr>枚举类</vt:lpstr>
      <vt:lpstr>枚举类</vt:lpstr>
      <vt:lpstr>PowerPoint 演示文稿</vt:lpstr>
      <vt:lpstr>元 类</vt:lpstr>
      <vt:lpstr>元 类</vt:lpstr>
      <vt:lpstr>元 类</vt:lpstr>
      <vt:lpstr>元 类</vt:lpstr>
      <vt:lpstr>元 类</vt:lpstr>
      <vt:lpstr>元 类</vt:lpstr>
      <vt:lpstr>元 类</vt:lpstr>
      <vt:lpstr>PowerPoint 演示文稿</vt:lpstr>
      <vt:lpstr>线程与进程</vt:lpstr>
      <vt:lpstr>多线程编程</vt:lpstr>
      <vt:lpstr>多线程编程</vt:lpstr>
      <vt:lpstr>多线程编程</vt:lpstr>
      <vt:lpstr>多线程编程</vt:lpstr>
      <vt:lpstr>多线程编程</vt:lpstr>
      <vt:lpstr>多线程编程</vt:lpstr>
      <vt:lpstr>多线程编程</vt:lpstr>
      <vt:lpstr>多线程编程</vt:lpstr>
      <vt:lpstr>进程</vt:lpstr>
      <vt:lpstr>进程</vt:lpstr>
      <vt:lpstr>进程</vt:lpstr>
      <vt:lpstr>进程</vt:lpstr>
      <vt:lpstr>进程</vt:lpstr>
      <vt:lpstr>进程</vt:lpstr>
      <vt:lpstr>进程</vt:lpstr>
      <vt:lpstr>进程</vt:lpstr>
      <vt:lpstr>进程</vt:lpstr>
      <vt:lpstr>进程</vt:lpstr>
      <vt:lpstr>进程</vt:lpstr>
      <vt:lpstr>PowerPoint 演示文稿</vt:lpstr>
      <vt:lpstr>初识 Python 正则表达式</vt:lpstr>
      <vt:lpstr>初识 Python 正则表达式</vt:lpstr>
      <vt:lpstr>字符集</vt:lpstr>
      <vt:lpstr>字符集</vt:lpstr>
      <vt:lpstr>数量词</vt:lpstr>
      <vt:lpstr>数量词</vt:lpstr>
      <vt:lpstr>数量词</vt:lpstr>
      <vt:lpstr>数量词</vt:lpstr>
      <vt:lpstr>边界匹配符和组</vt:lpstr>
      <vt:lpstr>re.sub</vt:lpstr>
      <vt:lpstr>re.sub</vt:lpstr>
      <vt:lpstr>re.sub</vt:lpstr>
      <vt:lpstr> re.match 和 re.search </vt:lpstr>
      <vt:lpstr> re.match 和 re.search </vt:lpstr>
      <vt:lpstr>PowerPoint 演示文稿</vt:lpstr>
    </vt:vector>
  </TitlesOfParts>
  <Manager>中新金桥</Manager>
  <Company>中新金桥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>源素通-模板库</dc:subject>
  <dc:creator>中新金桥</dc:creator>
  <cp:lastModifiedBy>long fengqi</cp:lastModifiedBy>
  <cp:revision>153</cp:revision>
  <dcterms:created xsi:type="dcterms:W3CDTF">2018-06-20T01:32:00Z</dcterms:created>
  <dcterms:modified xsi:type="dcterms:W3CDTF">2020-08-24T10:39:46Z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